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63" r:id="rId2"/>
    <p:sldId id="262" r:id="rId3"/>
    <p:sldId id="258" r:id="rId4"/>
    <p:sldId id="265" r:id="rId5"/>
    <p:sldId id="266" r:id="rId6"/>
    <p:sldId id="272" r:id="rId7"/>
    <p:sldId id="264" r:id="rId8"/>
    <p:sldId id="268" r:id="rId9"/>
    <p:sldId id="269" r:id="rId10"/>
    <p:sldId id="274" r:id="rId11"/>
    <p:sldId id="273" r:id="rId12"/>
    <p:sldId id="275" r:id="rId13"/>
    <p:sldId id="276" r:id="rId14"/>
    <p:sldId id="277" r:id="rId15"/>
    <p:sldId id="279" r:id="rId16"/>
  </p:sldIdLst>
  <p:sldSz cx="9144000" cy="6858000" type="screen4x3"/>
  <p:notesSz cx="6858000" cy="90773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DD7F"/>
    <a:srgbClr val="5380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776" autoAdjust="0"/>
  </p:normalViewPr>
  <p:slideViewPr>
    <p:cSldViewPr>
      <p:cViewPr varScale="1">
        <p:scale>
          <a:sx n="50" d="100"/>
          <a:sy n="50" d="100"/>
        </p:scale>
        <p:origin x="-173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386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3866"/>
          </a:xfrm>
          <a:prstGeom prst="rect">
            <a:avLst/>
          </a:prstGeom>
        </p:spPr>
        <p:txBody>
          <a:bodyPr vert="horz" lIns="91440" tIns="45720" rIns="91440" bIns="45720" rtlCol="0"/>
          <a:lstStyle>
            <a:lvl1pPr algn="r">
              <a:defRPr sz="1200"/>
            </a:lvl1pPr>
          </a:lstStyle>
          <a:p>
            <a:fld id="{C30DBB7F-735F-4D1F-B803-67018886750F}" type="datetimeFigureOut">
              <a:rPr lang="en-US" smtClean="0"/>
              <a:pPr/>
              <a:t>9/10/2010</a:t>
            </a:fld>
            <a:endParaRPr lang="en-CA"/>
          </a:p>
        </p:txBody>
      </p:sp>
      <p:sp>
        <p:nvSpPr>
          <p:cNvPr id="4" name="Footer Placeholder 3"/>
          <p:cNvSpPr>
            <a:spLocks noGrp="1"/>
          </p:cNvSpPr>
          <p:nvPr>
            <p:ph type="ftr" sz="quarter" idx="2"/>
          </p:nvPr>
        </p:nvSpPr>
        <p:spPr>
          <a:xfrm>
            <a:off x="0" y="8621883"/>
            <a:ext cx="2971800" cy="453866"/>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21883"/>
            <a:ext cx="2971800" cy="453866"/>
          </a:xfrm>
          <a:prstGeom prst="rect">
            <a:avLst/>
          </a:prstGeom>
        </p:spPr>
        <p:txBody>
          <a:bodyPr vert="horz" lIns="91440" tIns="45720" rIns="91440" bIns="45720" rtlCol="0" anchor="b"/>
          <a:lstStyle>
            <a:lvl1pPr algn="r">
              <a:defRPr sz="1200"/>
            </a:lvl1pPr>
          </a:lstStyle>
          <a:p>
            <a:fld id="{DC52B8D9-125A-44AB-98CE-997209D36156}"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386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3866"/>
          </a:xfrm>
          <a:prstGeom prst="rect">
            <a:avLst/>
          </a:prstGeom>
        </p:spPr>
        <p:txBody>
          <a:bodyPr vert="horz" lIns="91440" tIns="45720" rIns="91440" bIns="45720" rtlCol="0"/>
          <a:lstStyle>
            <a:lvl1pPr algn="r">
              <a:defRPr sz="1200"/>
            </a:lvl1pPr>
          </a:lstStyle>
          <a:p>
            <a:fld id="{943848BA-AC13-482A-9715-E7E545E968AC}" type="datetimeFigureOut">
              <a:rPr lang="en-US" smtClean="0"/>
              <a:pPr/>
              <a:t>9/10/2010</a:t>
            </a:fld>
            <a:endParaRPr lang="en-CA"/>
          </a:p>
        </p:txBody>
      </p:sp>
      <p:sp>
        <p:nvSpPr>
          <p:cNvPr id="4" name="Slide Image Placeholder 3"/>
          <p:cNvSpPr>
            <a:spLocks noGrp="1" noRot="1" noChangeAspect="1"/>
          </p:cNvSpPr>
          <p:nvPr>
            <p:ph type="sldImg" idx="2"/>
          </p:nvPr>
        </p:nvSpPr>
        <p:spPr>
          <a:xfrm>
            <a:off x="1160463" y="681038"/>
            <a:ext cx="4537075" cy="34036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11730"/>
            <a:ext cx="5486400" cy="40847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21883"/>
            <a:ext cx="2971800" cy="453866"/>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21883"/>
            <a:ext cx="2971800" cy="453866"/>
          </a:xfrm>
          <a:prstGeom prst="rect">
            <a:avLst/>
          </a:prstGeom>
        </p:spPr>
        <p:txBody>
          <a:bodyPr vert="horz" lIns="91440" tIns="45720" rIns="91440" bIns="45720" rtlCol="0" anchor="b"/>
          <a:lstStyle>
            <a:lvl1pPr algn="r">
              <a:defRPr sz="1200"/>
            </a:lvl1pPr>
          </a:lstStyle>
          <a:p>
            <a:fld id="{2EAEE041-58AB-4D04-94D6-70311E679261}"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the first BIG unit of this</a:t>
            </a:r>
            <a:r>
              <a:rPr lang="en-CA" baseline="0" dirty="0" smtClean="0"/>
              <a:t> course. You will be reading many essays and eventually writing your own.  This is a big deal considering the fact that this is UNIVERSITY ENGLISH and presumably you will all be writing essays for professors next year. In the heyday of my university career I was writing upwards of 30 essays a year. You have got a year to go before you are thrown into that world and this is the course in which you receive the most detailed essay preparation. Therefore this unit is, not only the FIRST BIG UNIT but, the most IMPORTANT unit. But never fear, with your attention and hard work, you can master it.</a:t>
            </a:r>
          </a:p>
        </p:txBody>
      </p:sp>
      <p:sp>
        <p:nvSpPr>
          <p:cNvPr id="4" name="Slide Number Placeholder 3"/>
          <p:cNvSpPr>
            <a:spLocks noGrp="1"/>
          </p:cNvSpPr>
          <p:nvPr>
            <p:ph type="sldNum" sz="quarter" idx="10"/>
          </p:nvPr>
        </p:nvSpPr>
        <p:spPr/>
        <p:txBody>
          <a:bodyPr/>
          <a:lstStyle/>
          <a:p>
            <a:fld id="{2EAEE041-58AB-4D04-94D6-70311E679261}"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First</a:t>
            </a:r>
            <a:r>
              <a:rPr lang="en-CA" sz="1200" kern="1200" baseline="0" dirty="0" smtClean="0">
                <a:solidFill>
                  <a:schemeClr val="tx1"/>
                </a:solidFill>
                <a:latin typeface="+mn-lt"/>
                <a:ea typeface="+mn-ea"/>
                <a:cs typeface="+mn-cs"/>
              </a:rPr>
              <a:t> of all, what is a persuasive essay?</a:t>
            </a:r>
            <a:endParaRPr lang="en-CA"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EAEE041-58AB-4D04-94D6-70311E679261}"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solidFill>
                  <a:schemeClr val="tx1"/>
                </a:solidFill>
              </a:rPr>
              <a:t>Greek</a:t>
            </a:r>
            <a:r>
              <a:rPr lang="en-CA" baseline="0" dirty="0" smtClean="0">
                <a:solidFill>
                  <a:schemeClr val="tx1"/>
                </a:solidFill>
              </a:rPr>
              <a:t> </a:t>
            </a:r>
            <a:r>
              <a:rPr lang="en-CA" dirty="0" smtClean="0">
                <a:solidFill>
                  <a:schemeClr val="tx1"/>
                </a:solidFill>
              </a:rPr>
              <a:t>philosopher, a student of Plato and teacher of Alexander</a:t>
            </a:r>
            <a:r>
              <a:rPr lang="en-CA" baseline="0" dirty="0" smtClean="0">
                <a:solidFill>
                  <a:schemeClr val="tx1"/>
                </a:solidFill>
              </a:rPr>
              <a:t> the Great</a:t>
            </a:r>
            <a:r>
              <a:rPr lang="en-CA" dirty="0" smtClean="0">
                <a:solidFill>
                  <a:schemeClr val="tx1"/>
                </a:solidFill>
              </a:rPr>
              <a:t>. He wrote on many subjects, including physics, metaphysics</a:t>
            </a:r>
            <a:r>
              <a:rPr lang="en-CA" baseline="0" dirty="0" smtClean="0">
                <a:solidFill>
                  <a:schemeClr val="tx1"/>
                </a:solidFill>
              </a:rPr>
              <a:t>, poetry, </a:t>
            </a:r>
            <a:r>
              <a:rPr lang="en-CA" dirty="0" smtClean="0">
                <a:solidFill>
                  <a:schemeClr val="tx1"/>
                </a:solidFill>
              </a:rPr>
              <a:t>theatre, music, logic, rhetoric, politics, government, ethics, biology, and zoology. For</a:t>
            </a:r>
            <a:r>
              <a:rPr lang="en-CA" baseline="0" dirty="0" smtClean="0">
                <a:solidFill>
                  <a:schemeClr val="tx1"/>
                </a:solidFill>
              </a:rPr>
              <a:t> our purposes, we are going to BREIFLY look at his ideas about RHETORIC, which he defines as </a:t>
            </a:r>
            <a:r>
              <a:rPr lang="en-CA" dirty="0" smtClean="0"/>
              <a:t>the ability to see what is possibly persuasive in every given case. In other</a:t>
            </a:r>
            <a:r>
              <a:rPr lang="en-CA" baseline="0" dirty="0" smtClean="0"/>
              <a:t> words, the art of persuasion. </a:t>
            </a:r>
            <a:endParaRPr lang="en-CA" dirty="0">
              <a:solidFill>
                <a:schemeClr val="tx1"/>
              </a:solidFill>
            </a:endParaRPr>
          </a:p>
        </p:txBody>
      </p:sp>
      <p:sp>
        <p:nvSpPr>
          <p:cNvPr id="4" name="Slide Number Placeholder 3"/>
          <p:cNvSpPr>
            <a:spLocks noGrp="1"/>
          </p:cNvSpPr>
          <p:nvPr>
            <p:ph type="sldNum" sz="quarter" idx="10"/>
          </p:nvPr>
        </p:nvSpPr>
        <p:spPr/>
        <p:txBody>
          <a:bodyPr/>
          <a:lstStyle/>
          <a:p>
            <a:fld id="{2EAEE041-58AB-4D04-94D6-70311E679261}"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Aristotle discussed the art of persuasion in terms of the orators of Ancient Athenian assemblies, however, his ideas are still used today and by not only great speakers, but writers as well.</a:t>
            </a:r>
            <a:r>
              <a:rPr lang="en-CA" dirty="0" smtClean="0"/>
              <a:t> </a:t>
            </a:r>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solidFill>
                  <a:schemeClr val="tx1"/>
                </a:solidFill>
              </a:rPr>
              <a:t>Aristotle’s Art of Persuasion</a:t>
            </a:r>
            <a:r>
              <a:rPr lang="en-CA" baseline="0" dirty="0" smtClean="0">
                <a:solidFill>
                  <a:schemeClr val="tx1"/>
                </a:solidFill>
              </a:rPr>
              <a:t> includes three elements: ethos, pathos and logos. </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Not</a:t>
            </a:r>
            <a:r>
              <a:rPr lang="en-CA" baseline="0" dirty="0" smtClean="0"/>
              <a:t> to be confused with </a:t>
            </a:r>
            <a:r>
              <a:rPr lang="en-CA" sz="1200" b="0" i="1" kern="1200" dirty="0" smtClean="0">
                <a:solidFill>
                  <a:schemeClr val="tx1"/>
                </a:solidFill>
                <a:latin typeface="+mn-lt"/>
                <a:ea typeface="+mn-ea"/>
                <a:cs typeface="+mn-cs"/>
              </a:rPr>
              <a:t>Athos, </a:t>
            </a:r>
            <a:r>
              <a:rPr lang="en-CA" sz="1200" b="0" i="1" kern="1200" dirty="0" err="1" smtClean="0">
                <a:solidFill>
                  <a:schemeClr val="tx1"/>
                </a:solidFill>
                <a:latin typeface="+mn-lt"/>
                <a:ea typeface="+mn-ea"/>
                <a:cs typeface="+mn-cs"/>
              </a:rPr>
              <a:t>Porthos</a:t>
            </a:r>
            <a:r>
              <a:rPr lang="en-CA" sz="1200" b="0" i="1" kern="1200" dirty="0" smtClean="0">
                <a:solidFill>
                  <a:schemeClr val="tx1"/>
                </a:solidFill>
                <a:latin typeface="+mn-lt"/>
                <a:ea typeface="+mn-ea"/>
                <a:cs typeface="+mn-cs"/>
              </a:rPr>
              <a:t>, and </a:t>
            </a:r>
            <a:r>
              <a:rPr lang="en-CA" sz="1200" b="0" i="1" kern="1200" dirty="0" err="1" smtClean="0">
                <a:solidFill>
                  <a:schemeClr val="tx1"/>
                </a:solidFill>
                <a:latin typeface="+mn-lt"/>
                <a:ea typeface="+mn-ea"/>
                <a:cs typeface="+mn-cs"/>
              </a:rPr>
              <a:t>Aramis</a:t>
            </a:r>
            <a:r>
              <a:rPr lang="en-CA" sz="1200" b="0" i="1" kern="1200" dirty="0" smtClean="0">
                <a:solidFill>
                  <a:schemeClr val="tx1"/>
                </a:solidFill>
                <a:latin typeface="+mn-lt"/>
                <a:ea typeface="+mn-ea"/>
                <a:cs typeface="+mn-cs"/>
              </a:rPr>
              <a:t>, </a:t>
            </a:r>
            <a:r>
              <a:rPr lang="en-CA" baseline="0" dirty="0" smtClean="0"/>
              <a:t>the three musketeers.</a:t>
            </a:r>
            <a:endParaRPr lang="en-CA" dirty="0">
              <a:solidFill>
                <a:schemeClr val="tx1"/>
              </a:solidFill>
            </a:endParaRPr>
          </a:p>
        </p:txBody>
      </p:sp>
      <p:sp>
        <p:nvSpPr>
          <p:cNvPr id="4" name="Slide Number Placeholder 3"/>
          <p:cNvSpPr>
            <a:spLocks noGrp="1"/>
          </p:cNvSpPr>
          <p:nvPr>
            <p:ph type="sldNum" sz="quarter" idx="10"/>
          </p:nvPr>
        </p:nvSpPr>
        <p:spPr/>
        <p:txBody>
          <a:bodyPr/>
          <a:lstStyle/>
          <a:p>
            <a:fld id="{2EAEE041-58AB-4D04-94D6-70311E679261}"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Aristotle taught that a speaker's ability to persuade is based on how well the speaker appeals to his or her audience in three different areas: ethos (ethical appeals), pathos (emotional appeals), and logos (logical appeals). These areas form something that later rhetoricians have called the Rhetorical Triangle.</a:t>
            </a:r>
          </a:p>
          <a:p>
            <a:endParaRPr lang="en-CA" dirty="0" smtClean="0"/>
          </a:p>
          <a:p>
            <a:r>
              <a:rPr lang="en-CA" dirty="0" smtClean="0"/>
              <a:t>Ethos is basically credibility.</a:t>
            </a:r>
          </a:p>
          <a:p>
            <a:r>
              <a:rPr lang="en-CA" dirty="0" smtClean="0"/>
              <a:t>Ask yourself...</a:t>
            </a:r>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 “Is the author knowledgeable on the subject?”</a:t>
            </a:r>
          </a:p>
          <a:p>
            <a:r>
              <a:rPr lang="en-CA" sz="1200" i="1" kern="1200" dirty="0" smtClean="0">
                <a:solidFill>
                  <a:schemeClr val="tx1"/>
                </a:solidFill>
                <a:latin typeface="+mn-lt"/>
                <a:ea typeface="+mn-ea"/>
                <a:cs typeface="+mn-cs"/>
              </a:rPr>
              <a:t>For</a:t>
            </a:r>
            <a:r>
              <a:rPr lang="en-CA" sz="1200" i="1" kern="1200" baseline="0" dirty="0" smtClean="0">
                <a:solidFill>
                  <a:schemeClr val="tx1"/>
                </a:solidFill>
                <a:latin typeface="+mn-lt"/>
                <a:ea typeface="+mn-ea"/>
                <a:cs typeface="+mn-cs"/>
              </a:rPr>
              <a:t> example, a</a:t>
            </a:r>
            <a:r>
              <a:rPr lang="en-CA" sz="1200" i="1" kern="1200" dirty="0" smtClean="0">
                <a:solidFill>
                  <a:schemeClr val="tx1"/>
                </a:solidFill>
                <a:latin typeface="+mn-lt"/>
                <a:ea typeface="+mn-ea"/>
                <a:cs typeface="+mn-cs"/>
              </a:rPr>
              <a:t>n aerospace engineer arguing the value of classical literature in the high school classroom carries less gravity than a university student’s argument on the same subject.</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“Is the author free of any vested interest or ulterior motive in the outcome of the debate?”</a:t>
            </a:r>
          </a:p>
          <a:p>
            <a:r>
              <a:rPr lang="en-CA" sz="1200" i="1" kern="1200" dirty="0" smtClean="0">
                <a:solidFill>
                  <a:schemeClr val="tx1"/>
                </a:solidFill>
                <a:latin typeface="+mn-lt"/>
                <a:ea typeface="+mn-ea"/>
                <a:cs typeface="+mn-cs"/>
              </a:rPr>
              <a:t>A person pleading innocence of a crime or a 17 year old arguing in favour of lowering the legal age of majority in Ontario are both examples of individuals who have a vested interest in the outcome of the argument.</a:t>
            </a:r>
          </a:p>
          <a:p>
            <a:endParaRPr lang="en-CA" dirty="0" smtClean="0"/>
          </a:p>
          <a:p>
            <a:r>
              <a:rPr lang="en-CA" dirty="0" smtClean="0"/>
              <a:t>“Does the author treat opposing views with respect</a:t>
            </a:r>
            <a:r>
              <a:rPr lang="en-CA" baseline="0" dirty="0" smtClean="0"/>
              <a:t> or take cheap shots at opponents?”</a:t>
            </a:r>
          </a:p>
          <a:p>
            <a:pPr marL="0" marR="0" indent="0" algn="l" defTabSz="914400" rtl="0" eaLnBrk="1" fontAlgn="auto" latinLnBrk="0" hangingPunct="1">
              <a:lnSpc>
                <a:spcPct val="100000"/>
              </a:lnSpc>
              <a:spcBef>
                <a:spcPts val="0"/>
              </a:spcBef>
              <a:spcAft>
                <a:spcPts val="0"/>
              </a:spcAft>
              <a:buClrTx/>
              <a:buSzTx/>
              <a:buFontTx/>
              <a:buNone/>
              <a:tabLst/>
              <a:defRPr/>
            </a:pPr>
            <a:r>
              <a:rPr lang="en-CA" i="1" dirty="0" smtClean="0"/>
              <a:t>Consider all of those hours you have spent</a:t>
            </a:r>
            <a:r>
              <a:rPr lang="en-CA" i="1" baseline="0" dirty="0" smtClean="0"/>
              <a:t> watching CPAC, Cable Public Affairs Channel, and during the question period you might hear one MP say to another, “My honourable opponent...”  they are trying to establish ethos before they take aim at their policies.</a:t>
            </a:r>
            <a:endParaRPr lang="en-CA" i="1"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If</a:t>
            </a:r>
            <a:r>
              <a:rPr lang="en-CA" baseline="0" dirty="0" smtClean="0"/>
              <a:t> not in the hundreds of persuasive essays you all read over the summer, then you have at least experienced some pathos in advertising.</a:t>
            </a:r>
          </a:p>
        </p:txBody>
      </p:sp>
      <p:sp>
        <p:nvSpPr>
          <p:cNvPr id="4" name="Slide Number Placeholder 3"/>
          <p:cNvSpPr>
            <a:spLocks noGrp="1"/>
          </p:cNvSpPr>
          <p:nvPr>
            <p:ph type="sldNum" sz="quarter" idx="10"/>
          </p:nvPr>
        </p:nvSpPr>
        <p:spPr/>
        <p:txBody>
          <a:bodyPr/>
          <a:lstStyle/>
          <a:p>
            <a:fld id="{2EAEE041-58AB-4D04-94D6-70311E679261}"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For example, consider how this Save the Children uses pathos.</a:t>
            </a:r>
          </a:p>
          <a:p>
            <a:pPr marL="0" marR="0" indent="0" algn="l" defTabSz="914400" rtl="0" eaLnBrk="1" fontAlgn="auto" latinLnBrk="0" hangingPunct="1">
              <a:lnSpc>
                <a:spcPct val="100000"/>
              </a:lnSpc>
              <a:spcBef>
                <a:spcPts val="0"/>
              </a:spcBef>
              <a:spcAft>
                <a:spcPts val="0"/>
              </a:spcAft>
              <a:buClrTx/>
              <a:buSzTx/>
              <a:buFontTx/>
              <a:buNone/>
              <a:tabLst/>
              <a:defRPr/>
            </a:pPr>
            <a:r>
              <a:rPr lang="en-CA" i="1" dirty="0" smtClean="0"/>
              <a:t>The ad uses a photo of a small child, so malnourished that his bones are clearly visible under his skin. He sits huddled in the open air, weak, in a foetal position. A vulture sits, waiting, in the background. The images and text in this ad are designed to have the maximum emotional effect for one thing: to motivate the reader to act — to make an act of charity</a:t>
            </a:r>
          </a:p>
          <a:p>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“Does the writer appeal to your emotions,</a:t>
            </a:r>
            <a:r>
              <a:rPr lang="en-CA" baseline="0" dirty="0" smtClean="0"/>
              <a:t> o</a:t>
            </a:r>
            <a:r>
              <a:rPr lang="en-CA" dirty="0" smtClean="0"/>
              <a:t>r</a:t>
            </a:r>
            <a:r>
              <a:rPr lang="en-CA" baseline="0" dirty="0" smtClean="0"/>
              <a:t> </a:t>
            </a:r>
            <a:r>
              <a:rPr lang="en-CA" dirty="0" smtClean="0"/>
              <a:t>is the essay loaded with facts, figures, and nothing else?”</a:t>
            </a:r>
          </a:p>
          <a:p>
            <a:r>
              <a:rPr lang="en-CA" i="1" dirty="0" smtClean="0"/>
              <a:t>feelings of sadness, pride, fear, being young, anger, patriotism, love, justice? </a:t>
            </a:r>
          </a:p>
          <a:p>
            <a:endParaRPr lang="en-CA" dirty="0" smtClean="0"/>
          </a:p>
          <a:p>
            <a:r>
              <a:rPr lang="en-CA" dirty="0" smtClean="0"/>
              <a:t>“Is the emotional appeal effective or overwhelming?”  </a:t>
            </a:r>
          </a:p>
          <a:p>
            <a:r>
              <a:rPr lang="en-CA" i="1" dirty="0" smtClean="0"/>
              <a:t>After seeing many save</a:t>
            </a:r>
            <a:r>
              <a:rPr lang="en-CA" i="1" baseline="0" dirty="0" smtClean="0"/>
              <a:t> the children, for example, the guilt can be overwhelming and often have to opposite effect on viewers; They change the channel.</a:t>
            </a:r>
            <a:endParaRPr lang="en-CA" i="1" dirty="0" smtClean="0"/>
          </a:p>
          <a:p>
            <a:endParaRPr lang="en-CA" dirty="0" smtClean="0"/>
          </a:p>
          <a:p>
            <a:r>
              <a:rPr lang="en-CA" dirty="0" smtClean="0"/>
              <a:t>“Specifically,</a:t>
            </a:r>
            <a:r>
              <a:rPr lang="en-CA" baseline="0" dirty="0" smtClean="0"/>
              <a:t> how does the author access these emotions?”</a:t>
            </a:r>
            <a:endParaRPr lang="en-CA" dirty="0" smtClean="0"/>
          </a:p>
          <a:p>
            <a:r>
              <a:rPr lang="en-CA" i="1" dirty="0" smtClean="0"/>
              <a:t>- Perhaps a writer will offer an anecdote to illustrate suffering.</a:t>
            </a:r>
          </a:p>
          <a:p>
            <a:r>
              <a:rPr lang="en-CA" i="1" dirty="0" smtClean="0"/>
              <a:t>- Or appeal to readers as parents concerned for their children. </a:t>
            </a:r>
          </a:p>
        </p:txBody>
      </p:sp>
      <p:sp>
        <p:nvSpPr>
          <p:cNvPr id="4" name="Slide Number Placeholder 3"/>
          <p:cNvSpPr>
            <a:spLocks noGrp="1"/>
          </p:cNvSpPr>
          <p:nvPr>
            <p:ph type="sldNum" sz="quarter" idx="10"/>
          </p:nvPr>
        </p:nvSpPr>
        <p:spPr/>
        <p:txBody>
          <a:bodyPr/>
          <a:lstStyle/>
          <a:p>
            <a:fld id="{2EAEE041-58AB-4D04-94D6-70311E679261}"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Supporting</a:t>
            </a:r>
            <a:r>
              <a:rPr lang="en-CA" baseline="0" dirty="0" smtClean="0"/>
              <a:t> details could include...</a:t>
            </a:r>
          </a:p>
          <a:p>
            <a:r>
              <a:rPr lang="en-CA" sz="1200" kern="1200" dirty="0" smtClean="0">
                <a:solidFill>
                  <a:schemeClr val="tx1"/>
                </a:solidFill>
                <a:latin typeface="+mn-lt"/>
                <a:ea typeface="+mn-ea"/>
                <a:cs typeface="+mn-cs"/>
              </a:rPr>
              <a:t>facts, case studies,</a:t>
            </a:r>
            <a:r>
              <a:rPr lang="en-CA" sz="1200" kern="1200" baseline="0" dirty="0" smtClean="0">
                <a:solidFill>
                  <a:schemeClr val="tx1"/>
                </a:solidFill>
                <a:latin typeface="+mn-lt"/>
                <a:ea typeface="+mn-ea"/>
                <a:cs typeface="+mn-cs"/>
              </a:rPr>
              <a:t> </a:t>
            </a:r>
            <a:r>
              <a:rPr lang="en-CA" sz="1200" kern="1200" dirty="0" smtClean="0">
                <a:solidFill>
                  <a:schemeClr val="tx1"/>
                </a:solidFill>
                <a:latin typeface="+mn-lt"/>
                <a:ea typeface="+mn-ea"/>
                <a:cs typeface="+mn-cs"/>
              </a:rPr>
              <a:t>statistics, experiments, analogies, anecdotes, or authority voices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CONSIDER...</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“What is being argued here, or what is the author's thesis?”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“What points are offered to support this idea, </a:t>
            </a:r>
            <a:r>
              <a:rPr lang="en-CA" sz="1200" kern="1200" dirty="0" smtClean="0">
                <a:solidFill>
                  <a:schemeClr val="tx1"/>
                </a:solidFill>
                <a:effectLst>
                  <a:outerShdw blurRad="50800" dist="38100" algn="tr" rotWithShape="0">
                    <a:prstClr val="black">
                      <a:alpha val="40000"/>
                    </a:prstClr>
                  </a:outerShdw>
                </a:effectLst>
                <a:latin typeface="+mn-lt"/>
                <a:ea typeface="+mn-ea"/>
                <a:cs typeface="+mn-cs"/>
              </a:rPr>
              <a:t>and are they presented logically or has the author jumped to conclusions</a:t>
            </a:r>
            <a:r>
              <a:rPr lang="en-CA"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“Does the</a:t>
            </a:r>
            <a:r>
              <a:rPr lang="en-CA" sz="1200" kern="1200" baseline="0" dirty="0" smtClean="0">
                <a:solidFill>
                  <a:schemeClr val="tx1"/>
                </a:solidFill>
                <a:latin typeface="+mn-lt"/>
                <a:ea typeface="+mn-ea"/>
                <a:cs typeface="+mn-cs"/>
              </a:rPr>
              <a:t> author r</a:t>
            </a:r>
            <a:r>
              <a:rPr lang="en-CA" sz="1200" kern="1200" dirty="0" smtClean="0">
                <a:solidFill>
                  <a:schemeClr val="tx1"/>
                </a:solidFill>
                <a:latin typeface="+mn-lt"/>
                <a:ea typeface="+mn-ea"/>
                <a:cs typeface="+mn-cs"/>
              </a:rPr>
              <a:t>ely exclusively on logical appeals?”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i="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outerShdw blurRad="50800" dist="38100" algn="tr" rotWithShape="0">
                    <a:prstClr val="black">
                      <a:alpha val="40000"/>
                    </a:prstClr>
                  </a:outerShdw>
                </a:effectLst>
                <a:latin typeface="+mn-lt"/>
                <a:ea typeface="+mn-ea"/>
                <a:cs typeface="+mn-cs"/>
              </a:rPr>
              <a:t>“How do the structure, style and technique of the essay work together to create logos?”</a:t>
            </a:r>
            <a:endParaRPr lang="en-CA" i="1"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Note that this triangle is essentially equilateral, which</a:t>
            </a:r>
            <a:r>
              <a:rPr lang="en-CA" baseline="0" dirty="0" smtClean="0"/>
              <a:t> illustrates the concept that each appeal is equally important </a:t>
            </a:r>
            <a:r>
              <a:rPr lang="en-CA" dirty="0" smtClean="0"/>
              <a:t>as the others. It also suggests that a BALANCE of the three is important. </a:t>
            </a:r>
            <a:r>
              <a:rPr lang="en-CA" b="1" dirty="0" smtClean="0"/>
              <a:t>Too much of one is likely to produce an argument that readers will either find unconvincing or that will cause them to stop reading.</a:t>
            </a:r>
            <a:r>
              <a:rPr lang="en-CA" dirty="0" smtClean="0"/>
              <a:t>  </a:t>
            </a:r>
          </a:p>
          <a:p>
            <a:r>
              <a:rPr lang="en-CA" dirty="0" smtClean="0"/>
              <a:t>FOR EXAMPLE, an overwhelming emotional argument may make us feel that the author is relying exclusively on emotions rather than offering solid reasoning. Or, if an argument contains only facts and figures and no emotional appeals, we may simply get bored. All these defects may, in turn, affect the author's ethical appeal: how can we trust a writer who appeals only to our emotions? What common ground do we have with a writer who doesn't appeal to our emotions at all?  </a:t>
            </a:r>
          </a:p>
          <a:p>
            <a:endParaRPr lang="en-CA" dirty="0" smtClean="0"/>
          </a:p>
          <a:p>
            <a:r>
              <a:rPr lang="en-CA" dirty="0" smtClean="0"/>
              <a:t>Ethos and Pathos</a:t>
            </a:r>
            <a:r>
              <a:rPr lang="en-CA" baseline="0" dirty="0" smtClean="0"/>
              <a:t> are pretty easy and we will discuss them in more detail in regards to specific essays.</a:t>
            </a:r>
          </a:p>
          <a:p>
            <a:r>
              <a:rPr lang="en-CA" baseline="0" dirty="0" smtClean="0"/>
              <a:t>Logos, on the other hand, is a little more tricky.</a:t>
            </a:r>
          </a:p>
          <a:p>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outerShdw blurRad="50800" dist="38100" algn="tr" rotWithShape="0">
                    <a:prstClr val="black">
                      <a:alpha val="40000"/>
                    </a:prstClr>
                  </a:outerShdw>
                </a:effectLst>
                <a:latin typeface="+mn-lt"/>
                <a:ea typeface="+mn-ea"/>
                <a:cs typeface="+mn-cs"/>
              </a:rPr>
              <a:t>These</a:t>
            </a:r>
            <a:r>
              <a:rPr lang="en-CA" sz="1200" kern="1200" baseline="0" dirty="0" smtClean="0">
                <a:solidFill>
                  <a:schemeClr val="tx1"/>
                </a:solidFill>
                <a:effectLst>
                  <a:outerShdw blurRad="50800" dist="38100" algn="tr" rotWithShape="0">
                    <a:prstClr val="black">
                      <a:alpha val="40000"/>
                    </a:prstClr>
                  </a:outerShdw>
                </a:effectLst>
                <a:latin typeface="+mn-lt"/>
                <a:ea typeface="+mn-ea"/>
                <a:cs typeface="+mn-cs"/>
              </a:rPr>
              <a:t> are some seriously loaded questions.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outerShdw blurRad="50800" dist="38100" algn="tr" rotWithShape="0">
                    <a:prstClr val="black">
                      <a:alpha val="40000"/>
                    </a:prstClr>
                  </a:outerShdw>
                </a:effectLst>
                <a:latin typeface="+mn-lt"/>
                <a:ea typeface="+mn-ea"/>
                <a:cs typeface="+mn-cs"/>
              </a:rPr>
              <a:t>How does one know if the argument in logical? This is big we are going to deal with it later in the week. Put a star around this one!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outerShdw blurRad="50800" dist="38100" algn="tr" rotWithShape="0">
                    <a:prstClr val="black">
                      <a:alpha val="40000"/>
                    </a:prstClr>
                  </a:outerShdw>
                </a:effectLst>
                <a:latin typeface="+mn-lt"/>
                <a:ea typeface="+mn-ea"/>
                <a:cs typeface="+mn-cs"/>
              </a:rPr>
              <a:t>What does one consider when one is questioning structure, style and technique?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outerShdw blurRad="50800" dist="38100" algn="tr" rotWithShape="0">
                    <a:prstClr val="black">
                      <a:alpha val="40000"/>
                    </a:prstClr>
                  </a:outerShdw>
                </a:effectLst>
                <a:latin typeface="+mn-lt"/>
                <a:ea typeface="+mn-ea"/>
                <a:cs typeface="+mn-cs"/>
              </a:rPr>
              <a:t>We need to answer these questions first.</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i="0" kern="1200" baseline="0" dirty="0" smtClean="0">
                <a:solidFill>
                  <a:schemeClr val="tx1"/>
                </a:solidFill>
                <a:effectLst>
                  <a:outerShdw blurRad="50800" dist="38100" algn="tr" rotWithShape="0">
                    <a:prstClr val="black">
                      <a:alpha val="40000"/>
                    </a:prstClr>
                  </a:outerShdw>
                </a:effectLst>
                <a:latin typeface="+mn-lt"/>
                <a:ea typeface="+mn-ea"/>
                <a:cs typeface="+mn-cs"/>
              </a:rPr>
              <a:t>So it’s time to break down logos...</a:t>
            </a:r>
            <a:endParaRPr lang="en-CA" i="0"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15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9/10/2010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9/10/2010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CD3F25-3744-454D-8878-75D2E93B6BDA}" type="datetimeFigureOut">
              <a:rPr lang="en-US" smtClean="0"/>
              <a:pPr/>
              <a:t>9/10/2010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ACD3F25-3744-454D-8878-75D2E93B6BDA}" type="datetimeFigureOut">
              <a:rPr lang="en-US" smtClean="0"/>
              <a:pPr/>
              <a:t>9/10/2010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ACD3F25-3744-454D-8878-75D2E93B6BDA}" type="datetimeFigureOut">
              <a:rPr lang="en-US" smtClean="0"/>
              <a:pPr/>
              <a:t>9/10/2010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ACD3F25-3744-454D-8878-75D2E93B6BDA}" type="datetimeFigureOut">
              <a:rPr lang="en-US" smtClean="0"/>
              <a:pPr/>
              <a:t>9/10/2010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D3F25-3744-454D-8878-75D2E93B6BDA}" type="datetimeFigureOut">
              <a:rPr lang="en-US" smtClean="0"/>
              <a:pPr/>
              <a:t>9/10/2010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D3F25-3744-454D-8878-75D2E93B6BDA}" type="datetimeFigureOut">
              <a:rPr lang="en-US" smtClean="0"/>
              <a:pPr/>
              <a:t>9/10/2010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D3F25-3744-454D-8878-75D2E93B6BDA}" type="datetimeFigureOut">
              <a:rPr lang="en-US" smtClean="0"/>
              <a:pPr/>
              <a:t>9/10/2010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9/10/2010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9/10/2010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CD3F25-3744-454D-8878-75D2E93B6BDA}" type="datetimeFigureOut">
              <a:rPr lang="en-US" smtClean="0"/>
              <a:pPr/>
              <a:t>9/10/2010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BE4B0-EDDD-448E-A70E-EEA57114E312}"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DD7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2910" y="692696"/>
            <a:ext cx="7772400" cy="2600342"/>
          </a:xfrm>
        </p:spPr>
        <p:txBody>
          <a:bodyPr>
            <a:normAutofit fontScale="90000"/>
          </a:bodyPr>
          <a:lstStyle/>
          <a:p>
            <a:r>
              <a:rPr lang="en-CA" sz="8800" dirty="0" smtClean="0">
                <a:latin typeface="Circus Ornate" pitchFamily="2" charset="0"/>
              </a:rPr>
              <a:t/>
            </a:r>
            <a:br>
              <a:rPr lang="en-CA" sz="8800" dirty="0" smtClean="0">
                <a:latin typeface="Circus Ornate" pitchFamily="2" charset="0"/>
              </a:rPr>
            </a:br>
            <a:r>
              <a:rPr lang="en-CA" sz="8800" dirty="0" smtClean="0">
                <a:latin typeface="Circus Ornate" pitchFamily="2" charset="0"/>
              </a:rPr>
              <a:t/>
            </a:r>
            <a:br>
              <a:rPr lang="en-CA" sz="8800" dirty="0" smtClean="0">
                <a:latin typeface="Circus Ornate" pitchFamily="2" charset="0"/>
              </a:rPr>
            </a:br>
            <a:r>
              <a:rPr lang="en-CA" sz="9800" dirty="0" smtClean="0">
                <a:latin typeface="Circus Ornate" pitchFamily="2" charset="0"/>
              </a:rPr>
              <a:t>The </a:t>
            </a:r>
            <a:r>
              <a:rPr lang="en-CA" sz="9800" dirty="0" smtClean="0">
                <a:latin typeface="Circus Ornate" pitchFamily="2" charset="0"/>
              </a:rPr>
              <a:t>Persuasive Essay</a:t>
            </a:r>
            <a:endParaRPr lang="en-CA" sz="9800" dirty="0">
              <a:latin typeface="Circus Ornate" pitchFamily="2"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714356"/>
            <a:ext cx="7772400" cy="2600342"/>
          </a:xfrm>
        </p:spPr>
        <p:txBody>
          <a:bodyPr>
            <a:normAutofit/>
          </a:bodyPr>
          <a:lstStyle/>
          <a:p>
            <a:r>
              <a:rPr lang="en-CA" dirty="0" smtClean="0">
                <a:solidFill>
                  <a:srgbClr val="FF0000"/>
                </a:solidFill>
                <a:latin typeface="Circus Ornate" pitchFamily="2" charset="0"/>
              </a:rPr>
              <a:t>The Persuasive Essay</a:t>
            </a:r>
            <a:endParaRPr lang="en-CA" dirty="0">
              <a:solidFill>
                <a:srgbClr val="FF0000"/>
              </a:solidFill>
              <a:latin typeface="Circus Ornate" pitchFamily="2" charset="0"/>
            </a:endParaRPr>
          </a:p>
        </p:txBody>
      </p:sp>
      <p:pic>
        <p:nvPicPr>
          <p:cNvPr id="7170" name="Picture 2" descr="http://www.geocities.com/fastgun1690/deputy-sheriff-badge.jpg"/>
          <p:cNvPicPr>
            <a:picLocks noChangeAspect="1" noChangeArrowheads="1"/>
          </p:cNvPicPr>
          <p:nvPr/>
        </p:nvPicPr>
        <p:blipFill>
          <a:blip r:embed="rId3" cstate="print"/>
          <a:srcRect/>
          <a:stretch>
            <a:fillRect/>
          </a:stretch>
        </p:blipFill>
        <p:spPr bwMode="auto">
          <a:xfrm>
            <a:off x="0" y="0"/>
            <a:ext cx="5643602" cy="6355408"/>
          </a:xfrm>
          <a:prstGeom prst="rect">
            <a:avLst/>
          </a:prstGeom>
          <a:noFill/>
        </p:spPr>
      </p:pic>
      <p:sp>
        <p:nvSpPr>
          <p:cNvPr id="4" name="TextBox 3"/>
          <p:cNvSpPr txBox="1"/>
          <p:nvPr/>
        </p:nvSpPr>
        <p:spPr>
          <a:xfrm>
            <a:off x="5786446" y="582771"/>
            <a:ext cx="2714644" cy="5632311"/>
          </a:xfrm>
          <a:prstGeom prst="rect">
            <a:avLst/>
          </a:prstGeom>
          <a:noFill/>
        </p:spPr>
        <p:txBody>
          <a:bodyPr wrap="square" rtlCol="0">
            <a:spAutoFit/>
          </a:bodyPr>
          <a:lstStyle/>
          <a:p>
            <a:r>
              <a:rPr lang="en-CA" sz="3600" dirty="0" smtClean="0">
                <a:solidFill>
                  <a:schemeClr val="bg1"/>
                </a:solidFill>
              </a:rPr>
              <a:t>This lesson will give you the language  you need  to start analysing  the effectiveness of persuasive essays.</a:t>
            </a:r>
            <a:endParaRPr lang="en-CA" sz="36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Scale>
                                      <p:cBhvr>
                                        <p:cTn id="7" dur="1000" decel="50000" fill="hold">
                                          <p:stCondLst>
                                            <p:cond delay="0"/>
                                          </p:stCondLst>
                                        </p:cTn>
                                        <p:tgtEl>
                                          <p:spTgt spid="71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170"/>
                                        </p:tgtEl>
                                        <p:attrNameLst>
                                          <p:attrName>ppt_x</p:attrName>
                                          <p:attrName>ppt_y</p:attrName>
                                        </p:attrNameLst>
                                      </p:cBhvr>
                                    </p:animMotion>
                                    <p:animEffect transition="in" filter="fade">
                                      <p:cBhvr>
                                        <p:cTn id="9" dur="1000"/>
                                        <p:tgtEl>
                                          <p:spTgt spid="7170"/>
                                        </p:tgtEl>
                                      </p:cBhvr>
                                    </p:animEffect>
                                  </p:childTnLst>
                                </p:cTn>
                              </p:par>
                              <p:par>
                                <p:cTn id="10" presetID="55" presetClass="exit" presetSubtype="0" fill="hold" grpId="0" nodeType="withEffect">
                                  <p:stCondLst>
                                    <p:cond delay="0"/>
                                  </p:stCondLst>
                                  <p:childTnLst>
                                    <p:anim calcmode="lin" valueType="num">
                                      <p:cBhvr>
                                        <p:cTn id="11" dur="1000"/>
                                        <p:tgtEl>
                                          <p:spTgt spid="2"/>
                                        </p:tgtEl>
                                        <p:attrNameLst>
                                          <p:attrName>ppt_w</p:attrName>
                                        </p:attrNameLst>
                                      </p:cBhvr>
                                      <p:tavLst>
                                        <p:tav tm="0">
                                          <p:val>
                                            <p:strVal val="ppt_w"/>
                                          </p:val>
                                        </p:tav>
                                        <p:tav tm="100000">
                                          <p:val>
                                            <p:strVal val="ppt_w*0.70"/>
                                          </p:val>
                                        </p:tav>
                                      </p:tavLst>
                                    </p:anim>
                                    <p:anim calcmode="lin" valueType="num">
                                      <p:cBhvr>
                                        <p:cTn id="12" dur="1000"/>
                                        <p:tgtEl>
                                          <p:spTgt spid="2"/>
                                        </p:tgtEl>
                                        <p:attrNameLst>
                                          <p:attrName>ppt_h</p:attrName>
                                        </p:attrNameLst>
                                      </p:cBhvr>
                                      <p:tavLst>
                                        <p:tav tm="0">
                                          <p:val>
                                            <p:strVal val="ppt_h"/>
                                          </p:val>
                                        </p:tav>
                                        <p:tav tm="100000">
                                          <p:val>
                                            <p:strVal val="ppt_h"/>
                                          </p:val>
                                        </p:tav>
                                      </p:tavLst>
                                    </p:anim>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143000"/>
            <a:ext cx="8001000" cy="4524315"/>
          </a:xfrm>
          <a:prstGeom prst="rect">
            <a:avLst/>
          </a:prstGeom>
          <a:noFill/>
        </p:spPr>
        <p:txBody>
          <a:bodyPr wrap="square" rtlCol="0">
            <a:spAutoFit/>
          </a:bodyPr>
          <a:lstStyle/>
          <a:p>
            <a:r>
              <a:rPr lang="en-CA" sz="4800" dirty="0" smtClean="0">
                <a:solidFill>
                  <a:srgbClr val="92D050"/>
                </a:solidFill>
              </a:rPr>
              <a:t>The writer wishes to convince the reader to believe his/her thesis (or at least to consider its validity) through the use of  STRONG argument (logic) and emotional appeal (pathos).</a:t>
            </a:r>
            <a:endParaRPr lang="en-CA" sz="4800" dirty="0">
              <a:solidFill>
                <a:srgbClr val="92D050"/>
              </a:solidFill>
            </a:endParaRPr>
          </a:p>
        </p:txBody>
      </p:sp>
    </p:spTree>
  </p:cSld>
  <p:clrMapOvr>
    <a:masterClrMapping/>
  </p:clrMapOvr>
  <p:transition>
    <p:sndAc>
      <p:stSnd>
        <p:snd r:embed="rId3" name="suctio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esternparadigm.files.wordpress.com/2008/10/aristotle.jpg"/>
          <p:cNvPicPr>
            <a:picLocks noChangeAspect="1" noChangeArrowheads="1"/>
          </p:cNvPicPr>
          <p:nvPr/>
        </p:nvPicPr>
        <p:blipFill>
          <a:blip r:embed="rId3" cstate="print"/>
          <a:srcRect/>
          <a:stretch>
            <a:fillRect/>
          </a:stretch>
        </p:blipFill>
        <p:spPr bwMode="auto">
          <a:xfrm>
            <a:off x="2714612" y="0"/>
            <a:ext cx="5715000" cy="6858000"/>
          </a:xfrm>
          <a:prstGeom prst="ellipse">
            <a:avLst/>
          </a:prstGeom>
          <a:noFill/>
          <a:effectLst>
            <a:softEdge rad="317500"/>
          </a:effectLst>
        </p:spPr>
      </p:pic>
      <p:sp>
        <p:nvSpPr>
          <p:cNvPr id="3" name="TextBox 2"/>
          <p:cNvSpPr txBox="1"/>
          <p:nvPr/>
        </p:nvSpPr>
        <p:spPr>
          <a:xfrm>
            <a:off x="470362" y="357166"/>
            <a:ext cx="3530134" cy="1323439"/>
          </a:xfrm>
          <a:prstGeom prst="rect">
            <a:avLst/>
          </a:prstGeom>
          <a:noFill/>
        </p:spPr>
        <p:txBody>
          <a:bodyPr wrap="none" rtlCol="0">
            <a:spAutoFit/>
          </a:bodyPr>
          <a:lstStyle/>
          <a:p>
            <a:r>
              <a:rPr lang="en-CA" sz="4800" dirty="0" smtClean="0">
                <a:solidFill>
                  <a:schemeClr val="bg1"/>
                </a:solidFill>
                <a:latin typeface="BankGothic Md BT" pitchFamily="34" charset="0"/>
              </a:rPr>
              <a:t>Aristotle</a:t>
            </a:r>
          </a:p>
          <a:p>
            <a:r>
              <a:rPr lang="en-CA" sz="3200" dirty="0" smtClean="0">
                <a:solidFill>
                  <a:schemeClr val="bg1"/>
                </a:solidFill>
                <a:latin typeface="BankGothic Md BT" pitchFamily="34" charset="0"/>
              </a:rPr>
              <a:t>384 – 322 BC</a:t>
            </a:r>
            <a:endParaRPr lang="en-CA" sz="3200" dirty="0">
              <a:solidFill>
                <a:schemeClr val="bg1"/>
              </a:solidFill>
              <a:latin typeface="BankGothic Md BT" pitchFamily="34" charset="0"/>
            </a:endParaRPr>
          </a:p>
        </p:txBody>
      </p:sp>
      <p:sp>
        <p:nvSpPr>
          <p:cNvPr id="4" name="TextBox 3"/>
          <p:cNvSpPr txBox="1"/>
          <p:nvPr/>
        </p:nvSpPr>
        <p:spPr>
          <a:xfrm>
            <a:off x="500034" y="1970308"/>
            <a:ext cx="2795124" cy="1569660"/>
          </a:xfrm>
          <a:prstGeom prst="rect">
            <a:avLst/>
          </a:prstGeom>
          <a:noFill/>
        </p:spPr>
        <p:txBody>
          <a:bodyPr wrap="none" rtlCol="0">
            <a:spAutoFit/>
          </a:bodyPr>
          <a:lstStyle/>
          <a:p>
            <a:r>
              <a:rPr lang="en-CA" sz="3200" dirty="0" smtClean="0">
                <a:solidFill>
                  <a:schemeClr val="bg1"/>
                </a:solidFill>
                <a:latin typeface="BankGothic Md BT" pitchFamily="34" charset="0"/>
              </a:rPr>
              <a:t>RHETORIC:</a:t>
            </a:r>
          </a:p>
          <a:p>
            <a:r>
              <a:rPr lang="en-CA" sz="3200" dirty="0" smtClean="0">
                <a:solidFill>
                  <a:schemeClr val="bg1"/>
                </a:solidFill>
                <a:latin typeface="BankGothic Md BT" pitchFamily="34" charset="0"/>
              </a:rPr>
              <a:t>The Art of </a:t>
            </a:r>
          </a:p>
          <a:p>
            <a:r>
              <a:rPr lang="en-CA" sz="3200" dirty="0" smtClean="0">
                <a:solidFill>
                  <a:schemeClr val="bg1"/>
                </a:solidFill>
                <a:latin typeface="BankGothic Md BT" pitchFamily="34" charset="0"/>
              </a:rPr>
              <a:t>Persuasion</a:t>
            </a:r>
            <a:endParaRPr lang="en-CA" sz="3200" dirty="0">
              <a:solidFill>
                <a:schemeClr val="bg1"/>
              </a:solidFill>
              <a:latin typeface="BankGothic Md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american.edu/media/images/Photos/kennedy%20speech.jpg"/>
          <p:cNvPicPr>
            <a:picLocks noChangeAspect="1" noChangeArrowheads="1"/>
          </p:cNvPicPr>
          <p:nvPr/>
        </p:nvPicPr>
        <p:blipFill>
          <a:blip r:embed="rId3" cstate="print">
            <a:grayscl/>
          </a:blip>
          <a:srcRect/>
          <a:stretch>
            <a:fillRect/>
          </a:stretch>
        </p:blipFill>
        <p:spPr bwMode="auto">
          <a:xfrm>
            <a:off x="0" y="152400"/>
            <a:ext cx="9143999" cy="6533070"/>
          </a:xfrm>
          <a:prstGeom prst="rect">
            <a:avLst/>
          </a:prstGeom>
          <a:noFill/>
        </p:spPr>
      </p:pic>
      <p:pic>
        <p:nvPicPr>
          <p:cNvPr id="29698" name="Picture 2" descr="http://lasithasilva.files.wordpress.com/2009/02/barack-obama-speech.jpg"/>
          <p:cNvPicPr>
            <a:picLocks noChangeAspect="1" noChangeArrowheads="1"/>
          </p:cNvPicPr>
          <p:nvPr/>
        </p:nvPicPr>
        <p:blipFill>
          <a:blip r:embed="rId4" cstate="print"/>
          <a:srcRect r="10933"/>
          <a:stretch>
            <a:fillRect/>
          </a:stretch>
        </p:blipFill>
        <p:spPr bwMode="auto">
          <a:xfrm>
            <a:off x="0" y="0"/>
            <a:ext cx="9144000" cy="6858000"/>
          </a:xfrm>
          <a:prstGeom prst="rect">
            <a:avLst/>
          </a:prstGeom>
          <a:noFill/>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circle(in)">
                                      <p:cBhvr>
                                        <p:cTn id="7" dur="2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esternparadigm.files.wordpress.com/2008/10/aristotle.jpg"/>
          <p:cNvPicPr>
            <a:picLocks noChangeAspect="1" noChangeArrowheads="1"/>
          </p:cNvPicPr>
          <p:nvPr/>
        </p:nvPicPr>
        <p:blipFill>
          <a:blip r:embed="rId3" cstate="print"/>
          <a:srcRect/>
          <a:stretch>
            <a:fillRect/>
          </a:stretch>
        </p:blipFill>
        <p:spPr bwMode="auto">
          <a:xfrm>
            <a:off x="2714612" y="0"/>
            <a:ext cx="5715000" cy="6858000"/>
          </a:xfrm>
          <a:prstGeom prst="ellipse">
            <a:avLst/>
          </a:prstGeom>
          <a:noFill/>
          <a:effectLst>
            <a:softEdge rad="317500"/>
          </a:effectLst>
        </p:spPr>
      </p:pic>
      <p:sp>
        <p:nvSpPr>
          <p:cNvPr id="3" name="TextBox 2"/>
          <p:cNvSpPr txBox="1"/>
          <p:nvPr/>
        </p:nvSpPr>
        <p:spPr>
          <a:xfrm>
            <a:off x="470362" y="357166"/>
            <a:ext cx="3530134" cy="1323439"/>
          </a:xfrm>
          <a:prstGeom prst="rect">
            <a:avLst/>
          </a:prstGeom>
          <a:noFill/>
        </p:spPr>
        <p:txBody>
          <a:bodyPr wrap="none" rtlCol="0">
            <a:spAutoFit/>
          </a:bodyPr>
          <a:lstStyle/>
          <a:p>
            <a:r>
              <a:rPr lang="en-CA" sz="4800" dirty="0" smtClean="0">
                <a:solidFill>
                  <a:schemeClr val="bg1"/>
                </a:solidFill>
                <a:latin typeface="BankGothic Md BT" pitchFamily="34" charset="0"/>
              </a:rPr>
              <a:t>Aristotle</a:t>
            </a:r>
          </a:p>
          <a:p>
            <a:r>
              <a:rPr lang="en-CA" sz="3200" dirty="0" smtClean="0">
                <a:solidFill>
                  <a:schemeClr val="bg1"/>
                </a:solidFill>
                <a:latin typeface="BankGothic Md BT" pitchFamily="34" charset="0"/>
              </a:rPr>
              <a:t>384 – 322 BC</a:t>
            </a:r>
            <a:endParaRPr lang="en-CA" sz="3200" dirty="0">
              <a:solidFill>
                <a:schemeClr val="bg1"/>
              </a:solidFill>
              <a:latin typeface="BankGothic Md BT" pitchFamily="34" charset="0"/>
            </a:endParaRPr>
          </a:p>
        </p:txBody>
      </p:sp>
      <p:sp>
        <p:nvSpPr>
          <p:cNvPr id="4" name="TextBox 3"/>
          <p:cNvSpPr txBox="1"/>
          <p:nvPr/>
        </p:nvSpPr>
        <p:spPr>
          <a:xfrm>
            <a:off x="500034" y="1970308"/>
            <a:ext cx="2795124" cy="1569660"/>
          </a:xfrm>
          <a:prstGeom prst="rect">
            <a:avLst/>
          </a:prstGeom>
          <a:noFill/>
        </p:spPr>
        <p:txBody>
          <a:bodyPr wrap="none" rtlCol="0">
            <a:spAutoFit/>
          </a:bodyPr>
          <a:lstStyle/>
          <a:p>
            <a:r>
              <a:rPr lang="en-CA" sz="3200" dirty="0" smtClean="0">
                <a:solidFill>
                  <a:schemeClr val="bg1"/>
                </a:solidFill>
                <a:latin typeface="BankGothic Md BT" pitchFamily="34" charset="0"/>
              </a:rPr>
              <a:t>RHETORIC:</a:t>
            </a:r>
          </a:p>
          <a:p>
            <a:r>
              <a:rPr lang="en-CA" sz="3200" dirty="0" smtClean="0">
                <a:solidFill>
                  <a:schemeClr val="bg1"/>
                </a:solidFill>
                <a:latin typeface="BankGothic Md BT" pitchFamily="34" charset="0"/>
              </a:rPr>
              <a:t>The Art of </a:t>
            </a:r>
          </a:p>
          <a:p>
            <a:r>
              <a:rPr lang="en-CA" sz="3200" dirty="0" smtClean="0">
                <a:solidFill>
                  <a:schemeClr val="bg1"/>
                </a:solidFill>
                <a:latin typeface="BankGothic Md BT" pitchFamily="34" charset="0"/>
              </a:rPr>
              <a:t>Persuasion</a:t>
            </a:r>
            <a:endParaRPr lang="en-CA" sz="3200" dirty="0">
              <a:solidFill>
                <a:schemeClr val="bg1"/>
              </a:solidFill>
              <a:latin typeface="BankGothic Md BT" pitchFamily="34" charset="0"/>
            </a:endParaRPr>
          </a:p>
        </p:txBody>
      </p:sp>
      <p:sp>
        <p:nvSpPr>
          <p:cNvPr id="5" name="TextBox 4"/>
          <p:cNvSpPr txBox="1"/>
          <p:nvPr/>
        </p:nvSpPr>
        <p:spPr>
          <a:xfrm>
            <a:off x="481708" y="3803413"/>
            <a:ext cx="1804276" cy="2554545"/>
          </a:xfrm>
          <a:prstGeom prst="rect">
            <a:avLst/>
          </a:prstGeom>
          <a:noFill/>
        </p:spPr>
        <p:txBody>
          <a:bodyPr wrap="none" rtlCol="0">
            <a:spAutoFit/>
          </a:bodyPr>
          <a:lstStyle/>
          <a:p>
            <a:r>
              <a:rPr lang="en-CA" sz="3200" dirty="0" smtClean="0">
                <a:solidFill>
                  <a:schemeClr val="bg1"/>
                </a:solidFill>
                <a:latin typeface="BankGothic Md BT" pitchFamily="34" charset="0"/>
              </a:rPr>
              <a:t>Ethos</a:t>
            </a:r>
          </a:p>
          <a:p>
            <a:endParaRPr lang="en-CA" sz="3200" dirty="0" smtClean="0">
              <a:solidFill>
                <a:schemeClr val="bg1"/>
              </a:solidFill>
              <a:latin typeface="BankGothic Md BT" pitchFamily="34" charset="0"/>
            </a:endParaRPr>
          </a:p>
          <a:p>
            <a:r>
              <a:rPr lang="en-CA" sz="3200" dirty="0" smtClean="0">
                <a:solidFill>
                  <a:schemeClr val="bg1"/>
                </a:solidFill>
                <a:latin typeface="BankGothic Md BT" pitchFamily="34" charset="0"/>
              </a:rPr>
              <a:t>Pathos</a:t>
            </a:r>
          </a:p>
          <a:p>
            <a:endParaRPr lang="en-CA" sz="3200" dirty="0" smtClean="0">
              <a:solidFill>
                <a:schemeClr val="bg1"/>
              </a:solidFill>
              <a:latin typeface="BankGothic Md BT" pitchFamily="34" charset="0"/>
            </a:endParaRPr>
          </a:p>
          <a:p>
            <a:r>
              <a:rPr lang="en-CA" sz="3200" dirty="0" smtClean="0">
                <a:solidFill>
                  <a:schemeClr val="bg1"/>
                </a:solidFill>
                <a:latin typeface="BankGothic Md BT" pitchFamily="34" charset="0"/>
              </a:rPr>
              <a:t>Logos</a:t>
            </a:r>
            <a:endParaRPr lang="en-CA" sz="3200" dirty="0">
              <a:solidFill>
                <a:schemeClr val="bg1"/>
              </a:solidFill>
              <a:latin typeface="BankGothic Md BT" pitchFamily="34" charset="0"/>
            </a:endParaRPr>
          </a:p>
        </p:txBody>
      </p:sp>
      <p:pic>
        <p:nvPicPr>
          <p:cNvPr id="7" name="Picture 2" descr="http://www.kenludwig.com/Three%20Musketeers%20with%20swords%20out.jpg"/>
          <p:cNvPicPr>
            <a:picLocks noChangeAspect="1" noChangeArrowheads="1"/>
          </p:cNvPicPr>
          <p:nvPr/>
        </p:nvPicPr>
        <p:blipFill>
          <a:blip r:embed="rId4" cstate="print"/>
          <a:srcRect/>
          <a:stretch>
            <a:fillRect/>
          </a:stretch>
        </p:blipFill>
        <p:spPr bwMode="auto">
          <a:xfrm>
            <a:off x="1500166" y="-24"/>
            <a:ext cx="6143668" cy="6711957"/>
          </a:xfrm>
          <a:prstGeom prst="roundRect">
            <a:avLst/>
          </a:prstGeom>
          <a:noFill/>
          <a:effectLst>
            <a:softEdge rad="317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xit" presetSubtype="0" fill="hold" nodeType="clickEffect">
                                  <p:stCondLst>
                                    <p:cond delay="0"/>
                                  </p:stCondLst>
                                  <p:childTnLst>
                                    <p:anim calcmode="lin" valueType="num">
                                      <p:cBhvr>
                                        <p:cTn id="24" dur="500"/>
                                        <p:tgtEl>
                                          <p:spTgt spid="27650"/>
                                        </p:tgtEl>
                                        <p:attrNameLst>
                                          <p:attrName>ppt_w</p:attrName>
                                        </p:attrNameLst>
                                      </p:cBhvr>
                                      <p:tavLst>
                                        <p:tav tm="0">
                                          <p:val>
                                            <p:strVal val="ppt_w"/>
                                          </p:val>
                                        </p:tav>
                                        <p:tav tm="100000">
                                          <p:val>
                                            <p:fltVal val="0"/>
                                          </p:val>
                                        </p:tav>
                                      </p:tavLst>
                                    </p:anim>
                                    <p:anim calcmode="lin" valueType="num">
                                      <p:cBhvr>
                                        <p:cTn id="25" dur="500"/>
                                        <p:tgtEl>
                                          <p:spTgt spid="27650"/>
                                        </p:tgtEl>
                                        <p:attrNameLst>
                                          <p:attrName>ppt_h</p:attrName>
                                        </p:attrNameLst>
                                      </p:cBhvr>
                                      <p:tavLst>
                                        <p:tav tm="0">
                                          <p:val>
                                            <p:strVal val="ppt_h"/>
                                          </p:val>
                                        </p:tav>
                                        <p:tav tm="100000">
                                          <p:val>
                                            <p:fltVal val="0"/>
                                          </p:val>
                                        </p:tav>
                                      </p:tavLst>
                                    </p:anim>
                                    <p:animEffect transition="out" filter="fade">
                                      <p:cBhvr>
                                        <p:cTn id="26" dur="500"/>
                                        <p:tgtEl>
                                          <p:spTgt spid="27650"/>
                                        </p:tgtEl>
                                      </p:cBhvr>
                                    </p:animEffect>
                                    <p:set>
                                      <p:cBhvr>
                                        <p:cTn id="27" dur="1" fill="hold">
                                          <p:stCondLst>
                                            <p:cond delay="499"/>
                                          </p:stCondLst>
                                        </p:cTn>
                                        <p:tgtEl>
                                          <p:spTgt spid="27650"/>
                                        </p:tgtEl>
                                        <p:attrNameLst>
                                          <p:attrName>style.visibility</p:attrName>
                                        </p:attrNameLst>
                                      </p:cBhvr>
                                      <p:to>
                                        <p:strVal val="hidden"/>
                                      </p:to>
                                    </p:set>
                                  </p:childTnLst>
                                </p:cTn>
                              </p:par>
                              <p:par>
                                <p:cTn id="28" presetID="53" presetClass="exit" presetSubtype="0" fill="hold" grpId="0" nodeType="withEffect">
                                  <p:stCondLst>
                                    <p:cond delay="0"/>
                                  </p:stCondLst>
                                  <p:childTnLst>
                                    <p:anim calcmode="lin" valueType="num">
                                      <p:cBhvr>
                                        <p:cTn id="29" dur="500"/>
                                        <p:tgtEl>
                                          <p:spTgt spid="3"/>
                                        </p:tgtEl>
                                        <p:attrNameLst>
                                          <p:attrName>ppt_w</p:attrName>
                                        </p:attrNameLst>
                                      </p:cBhvr>
                                      <p:tavLst>
                                        <p:tav tm="0">
                                          <p:val>
                                            <p:strVal val="ppt_w"/>
                                          </p:val>
                                        </p:tav>
                                        <p:tav tm="100000">
                                          <p:val>
                                            <p:fltVal val="0"/>
                                          </p:val>
                                        </p:tav>
                                      </p:tavLst>
                                    </p:anim>
                                    <p:anim calcmode="lin" valueType="num">
                                      <p:cBhvr>
                                        <p:cTn id="30" dur="500"/>
                                        <p:tgtEl>
                                          <p:spTgt spid="3"/>
                                        </p:tgtEl>
                                        <p:attrNameLst>
                                          <p:attrName>ppt_h</p:attrName>
                                        </p:attrNameLst>
                                      </p:cBhvr>
                                      <p:tavLst>
                                        <p:tav tm="0">
                                          <p:val>
                                            <p:strVal val="ppt_h"/>
                                          </p:val>
                                        </p:tav>
                                        <p:tav tm="100000">
                                          <p:val>
                                            <p:fltVal val="0"/>
                                          </p:val>
                                        </p:tav>
                                      </p:tavLst>
                                    </p:anim>
                                    <p:animEffect transition="out" filter="fade">
                                      <p:cBhvr>
                                        <p:cTn id="31" dur="500"/>
                                        <p:tgtEl>
                                          <p:spTgt spid="3"/>
                                        </p:tgtEl>
                                      </p:cBhvr>
                                    </p:animEffect>
                                    <p:set>
                                      <p:cBhvr>
                                        <p:cTn id="32" dur="1" fill="hold">
                                          <p:stCondLst>
                                            <p:cond delay="499"/>
                                          </p:stCondLst>
                                        </p:cTn>
                                        <p:tgtEl>
                                          <p:spTgt spid="3"/>
                                        </p:tgtEl>
                                        <p:attrNameLst>
                                          <p:attrName>style.visibility</p:attrName>
                                        </p:attrNameLst>
                                      </p:cBhvr>
                                      <p:to>
                                        <p:strVal val="hidden"/>
                                      </p:to>
                                    </p:set>
                                  </p:childTnLst>
                                </p:cTn>
                              </p:par>
                              <p:par>
                                <p:cTn id="33" presetID="53" presetClass="exit" presetSubtype="0" fill="hold" grpId="0" nodeType="withEffect">
                                  <p:stCondLst>
                                    <p:cond delay="0"/>
                                  </p:stCondLst>
                                  <p:childTnLst>
                                    <p:anim calcmode="lin" valueType="num">
                                      <p:cBhvr>
                                        <p:cTn id="34" dur="500"/>
                                        <p:tgtEl>
                                          <p:spTgt spid="4"/>
                                        </p:tgtEl>
                                        <p:attrNameLst>
                                          <p:attrName>ppt_w</p:attrName>
                                        </p:attrNameLst>
                                      </p:cBhvr>
                                      <p:tavLst>
                                        <p:tav tm="0">
                                          <p:val>
                                            <p:strVal val="ppt_w"/>
                                          </p:val>
                                        </p:tav>
                                        <p:tav tm="100000">
                                          <p:val>
                                            <p:fltVal val="0"/>
                                          </p:val>
                                        </p:tav>
                                      </p:tavLst>
                                    </p:anim>
                                    <p:anim calcmode="lin" valueType="num">
                                      <p:cBhvr>
                                        <p:cTn id="35" dur="500"/>
                                        <p:tgtEl>
                                          <p:spTgt spid="4"/>
                                        </p:tgtEl>
                                        <p:attrNameLst>
                                          <p:attrName>ppt_h</p:attrName>
                                        </p:attrNameLst>
                                      </p:cBhvr>
                                      <p:tavLst>
                                        <p:tav tm="0">
                                          <p:val>
                                            <p:strVal val="ppt_h"/>
                                          </p:val>
                                        </p:tav>
                                        <p:tav tm="100000">
                                          <p:val>
                                            <p:fltVal val="0"/>
                                          </p:val>
                                        </p:tav>
                                      </p:tavLst>
                                    </p:anim>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53" presetClass="exit" presetSubtype="0" fill="hold" grpId="0" nodeType="withEffect">
                                  <p:stCondLst>
                                    <p:cond delay="0"/>
                                  </p:stCondLst>
                                  <p:childTnLst>
                                    <p:anim calcmode="lin" valueType="num">
                                      <p:cBhvr>
                                        <p:cTn id="39" dur="500"/>
                                        <p:tgtEl>
                                          <p:spTgt spid="5">
                                            <p:txEl>
                                              <p:pRg st="0" end="0"/>
                                            </p:txEl>
                                          </p:spTgt>
                                        </p:tgtEl>
                                        <p:attrNameLst>
                                          <p:attrName>ppt_w</p:attrName>
                                        </p:attrNameLst>
                                      </p:cBhvr>
                                      <p:tavLst>
                                        <p:tav tm="0">
                                          <p:val>
                                            <p:strVal val="ppt_w"/>
                                          </p:val>
                                        </p:tav>
                                        <p:tav tm="100000">
                                          <p:val>
                                            <p:fltVal val="0"/>
                                          </p:val>
                                        </p:tav>
                                      </p:tavLst>
                                    </p:anim>
                                    <p:anim calcmode="lin" valueType="num">
                                      <p:cBhvr>
                                        <p:cTn id="40" dur="500"/>
                                        <p:tgtEl>
                                          <p:spTgt spid="5">
                                            <p:txEl>
                                              <p:pRg st="0" end="0"/>
                                            </p:txEl>
                                          </p:spTgt>
                                        </p:tgtEl>
                                        <p:attrNameLst>
                                          <p:attrName>ppt_h</p:attrName>
                                        </p:attrNameLst>
                                      </p:cBhvr>
                                      <p:tavLst>
                                        <p:tav tm="0">
                                          <p:val>
                                            <p:strVal val="ppt_h"/>
                                          </p:val>
                                        </p:tav>
                                        <p:tav tm="100000">
                                          <p:val>
                                            <p:fltVal val="0"/>
                                          </p:val>
                                        </p:tav>
                                      </p:tavLst>
                                    </p:anim>
                                    <p:animEffect transition="out" filter="fade">
                                      <p:cBhvr>
                                        <p:cTn id="41" dur="500"/>
                                        <p:tgtEl>
                                          <p:spTgt spid="5">
                                            <p:txEl>
                                              <p:pRg st="0" end="0"/>
                                            </p:txEl>
                                          </p:spTgt>
                                        </p:tgtEl>
                                      </p:cBhvr>
                                    </p:animEffect>
                                    <p:set>
                                      <p:cBhvr>
                                        <p:cTn id="42" dur="1" fill="hold">
                                          <p:stCondLst>
                                            <p:cond delay="499"/>
                                          </p:stCondLst>
                                        </p:cTn>
                                        <p:tgtEl>
                                          <p:spTgt spid="5">
                                            <p:txEl>
                                              <p:pRg st="0" end="0"/>
                                            </p:txEl>
                                          </p:spTgt>
                                        </p:tgtEl>
                                        <p:attrNameLst>
                                          <p:attrName>style.visibility</p:attrName>
                                        </p:attrNameLst>
                                      </p:cBhvr>
                                      <p:to>
                                        <p:strVal val="hidden"/>
                                      </p:to>
                                    </p:set>
                                  </p:childTnLst>
                                </p:cTn>
                              </p:par>
                              <p:par>
                                <p:cTn id="43" presetID="53" presetClass="exit" presetSubtype="0" fill="hold" grpId="0" nodeType="withEffect">
                                  <p:stCondLst>
                                    <p:cond delay="0"/>
                                  </p:stCondLst>
                                  <p:childTnLst>
                                    <p:anim calcmode="lin" valueType="num">
                                      <p:cBhvr>
                                        <p:cTn id="44" dur="500"/>
                                        <p:tgtEl>
                                          <p:spTgt spid="5">
                                            <p:txEl>
                                              <p:pRg st="2" end="2"/>
                                            </p:txEl>
                                          </p:spTgt>
                                        </p:tgtEl>
                                        <p:attrNameLst>
                                          <p:attrName>ppt_w</p:attrName>
                                        </p:attrNameLst>
                                      </p:cBhvr>
                                      <p:tavLst>
                                        <p:tav tm="0">
                                          <p:val>
                                            <p:strVal val="ppt_w"/>
                                          </p:val>
                                        </p:tav>
                                        <p:tav tm="100000">
                                          <p:val>
                                            <p:fltVal val="0"/>
                                          </p:val>
                                        </p:tav>
                                      </p:tavLst>
                                    </p:anim>
                                    <p:anim calcmode="lin" valueType="num">
                                      <p:cBhvr>
                                        <p:cTn id="45" dur="500"/>
                                        <p:tgtEl>
                                          <p:spTgt spid="5">
                                            <p:txEl>
                                              <p:pRg st="2" end="2"/>
                                            </p:txEl>
                                          </p:spTgt>
                                        </p:tgtEl>
                                        <p:attrNameLst>
                                          <p:attrName>ppt_h</p:attrName>
                                        </p:attrNameLst>
                                      </p:cBhvr>
                                      <p:tavLst>
                                        <p:tav tm="0">
                                          <p:val>
                                            <p:strVal val="ppt_h"/>
                                          </p:val>
                                        </p:tav>
                                        <p:tav tm="100000">
                                          <p:val>
                                            <p:fltVal val="0"/>
                                          </p:val>
                                        </p:tav>
                                      </p:tavLst>
                                    </p:anim>
                                    <p:animEffect transition="out" filter="fade">
                                      <p:cBhvr>
                                        <p:cTn id="46" dur="500"/>
                                        <p:tgtEl>
                                          <p:spTgt spid="5">
                                            <p:txEl>
                                              <p:pRg st="2" end="2"/>
                                            </p:txEl>
                                          </p:spTgt>
                                        </p:tgtEl>
                                      </p:cBhvr>
                                    </p:animEffect>
                                    <p:set>
                                      <p:cBhvr>
                                        <p:cTn id="47" dur="1" fill="hold">
                                          <p:stCondLst>
                                            <p:cond delay="499"/>
                                          </p:stCondLst>
                                        </p:cTn>
                                        <p:tgtEl>
                                          <p:spTgt spid="5">
                                            <p:txEl>
                                              <p:pRg st="2" end="2"/>
                                            </p:txEl>
                                          </p:spTgt>
                                        </p:tgtEl>
                                        <p:attrNameLst>
                                          <p:attrName>style.visibility</p:attrName>
                                        </p:attrNameLst>
                                      </p:cBhvr>
                                      <p:to>
                                        <p:strVal val="hidden"/>
                                      </p:to>
                                    </p:set>
                                  </p:childTnLst>
                                </p:cTn>
                              </p:par>
                              <p:par>
                                <p:cTn id="48" presetID="53" presetClass="exit" presetSubtype="0" fill="hold" grpId="0" nodeType="withEffect">
                                  <p:stCondLst>
                                    <p:cond delay="0"/>
                                  </p:stCondLst>
                                  <p:childTnLst>
                                    <p:anim calcmode="lin" valueType="num">
                                      <p:cBhvr>
                                        <p:cTn id="49" dur="500"/>
                                        <p:tgtEl>
                                          <p:spTgt spid="5">
                                            <p:txEl>
                                              <p:pRg st="4" end="4"/>
                                            </p:txEl>
                                          </p:spTgt>
                                        </p:tgtEl>
                                        <p:attrNameLst>
                                          <p:attrName>ppt_w</p:attrName>
                                        </p:attrNameLst>
                                      </p:cBhvr>
                                      <p:tavLst>
                                        <p:tav tm="0">
                                          <p:val>
                                            <p:strVal val="ppt_w"/>
                                          </p:val>
                                        </p:tav>
                                        <p:tav tm="100000">
                                          <p:val>
                                            <p:fltVal val="0"/>
                                          </p:val>
                                        </p:tav>
                                      </p:tavLst>
                                    </p:anim>
                                    <p:anim calcmode="lin" valueType="num">
                                      <p:cBhvr>
                                        <p:cTn id="50" dur="500"/>
                                        <p:tgtEl>
                                          <p:spTgt spid="5">
                                            <p:txEl>
                                              <p:pRg st="4" end="4"/>
                                            </p:txEl>
                                          </p:spTgt>
                                        </p:tgtEl>
                                        <p:attrNameLst>
                                          <p:attrName>ppt_h</p:attrName>
                                        </p:attrNameLst>
                                      </p:cBhvr>
                                      <p:tavLst>
                                        <p:tav tm="0">
                                          <p:val>
                                            <p:strVal val="ppt_h"/>
                                          </p:val>
                                        </p:tav>
                                        <p:tav tm="100000">
                                          <p:val>
                                            <p:fltVal val="0"/>
                                          </p:val>
                                        </p:tav>
                                      </p:tavLst>
                                    </p:anim>
                                    <p:animEffect transition="out" filter="fade">
                                      <p:cBhvr>
                                        <p:cTn id="51" dur="500"/>
                                        <p:tgtEl>
                                          <p:spTgt spid="5">
                                            <p:txEl>
                                              <p:pRg st="4" end="4"/>
                                            </p:txEl>
                                          </p:spTgt>
                                        </p:tgtEl>
                                      </p:cBhvr>
                                    </p:animEffect>
                                    <p:set>
                                      <p:cBhvr>
                                        <p:cTn id="52" dur="1" fill="hold">
                                          <p:stCondLst>
                                            <p:cond delay="499"/>
                                          </p:stCondLst>
                                        </p:cTn>
                                        <p:tgtEl>
                                          <p:spTgt spid="5">
                                            <p:txEl>
                                              <p:pRg st="4" end="4"/>
                                            </p:txEl>
                                          </p:spTgt>
                                        </p:tgtEl>
                                        <p:attrNameLst>
                                          <p:attrName>style.visibility</p:attrName>
                                        </p:attrNameLst>
                                      </p:cBhvr>
                                      <p:to>
                                        <p:strVal val="hidden"/>
                                      </p:to>
                                    </p:set>
                                  </p:childTnLst>
                                </p:cTn>
                              </p:par>
                              <p:par>
                                <p:cTn id="53" presetID="53"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allAtOnce"/>
      <p:bldP spid="5"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
        <p:nvSpPr>
          <p:cNvPr id="10" name="TextBox 9"/>
          <p:cNvSpPr txBox="1"/>
          <p:nvPr/>
        </p:nvSpPr>
        <p:spPr>
          <a:xfrm>
            <a:off x="714348" y="3357562"/>
            <a:ext cx="7500990" cy="1754326"/>
          </a:xfrm>
          <a:prstGeom prst="rect">
            <a:avLst/>
          </a:prstGeom>
          <a:noFill/>
        </p:spPr>
        <p:txBody>
          <a:bodyPr wrap="square" rtlCol="0">
            <a:spAutoFit/>
          </a:bodyPr>
          <a:lstStyle/>
          <a:p>
            <a:r>
              <a:rPr lang="en-CA" sz="3600" dirty="0" smtClean="0">
                <a:solidFill>
                  <a:schemeClr val="bg1"/>
                </a:solidFill>
              </a:rPr>
              <a:t>Refers to the credibility or character  of the communicator, as seen by the audience or reader.</a:t>
            </a:r>
            <a:endParaRPr lang="en-CA" sz="3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grpId="0" nodeType="clickEffect">
                                  <p:stCondLst>
                                    <p:cond delay="0"/>
                                  </p:stCondLst>
                                  <p:childTnLst>
                                    <p:anim calcmode="lin" valueType="num">
                                      <p:cBhvr>
                                        <p:cTn id="30" dur="1000"/>
                                        <p:tgtEl>
                                          <p:spTgt spid="4"/>
                                        </p:tgtEl>
                                        <p:attrNameLst>
                                          <p:attrName>ppt_w</p:attrName>
                                        </p:attrNameLst>
                                      </p:cBhvr>
                                      <p:tavLst>
                                        <p:tav tm="0">
                                          <p:val>
                                            <p:strVal val="ppt_w"/>
                                          </p:val>
                                        </p:tav>
                                        <p:tav tm="100000">
                                          <p:val>
                                            <p:fltVal val="0"/>
                                          </p:val>
                                        </p:tav>
                                      </p:tavLst>
                                    </p:anim>
                                    <p:anim calcmode="lin" valueType="num">
                                      <p:cBhvr>
                                        <p:cTn id="31" dur="1000"/>
                                        <p:tgtEl>
                                          <p:spTgt spid="4"/>
                                        </p:tgtEl>
                                        <p:attrNameLst>
                                          <p:attrName>ppt_h</p:attrName>
                                        </p:attrNameLst>
                                      </p:cBhvr>
                                      <p:tavLst>
                                        <p:tav tm="0">
                                          <p:val>
                                            <p:strVal val="ppt_h"/>
                                          </p:val>
                                        </p:tav>
                                        <p:tav tm="100000">
                                          <p:val>
                                            <p:fltVal val="0"/>
                                          </p:val>
                                        </p:tav>
                                      </p:tavLst>
                                    </p:anim>
                                    <p:set>
                                      <p:cBhvr>
                                        <p:cTn id="32" dur="1" fill="hold">
                                          <p:stCondLst>
                                            <p:cond delay="999"/>
                                          </p:stCondLst>
                                        </p:cTn>
                                        <p:tgtEl>
                                          <p:spTgt spid="4"/>
                                        </p:tgtEl>
                                        <p:attrNameLst>
                                          <p:attrName>style.visibility</p:attrName>
                                        </p:attrNameLst>
                                      </p:cBhvr>
                                      <p:to>
                                        <p:strVal val="hidden"/>
                                      </p:to>
                                    </p:set>
                                  </p:childTnLst>
                                </p:cTn>
                              </p:par>
                              <p:par>
                                <p:cTn id="33" presetID="23" presetClass="exit" presetSubtype="32" fill="hold" nodeType="withEffect">
                                  <p:stCondLst>
                                    <p:cond delay="0"/>
                                  </p:stCondLst>
                                  <p:childTnLst>
                                    <p:anim calcmode="lin" valueType="num">
                                      <p:cBhvr>
                                        <p:cTn id="34" dur="1000"/>
                                        <p:tgtEl>
                                          <p:spTgt spid="6"/>
                                        </p:tgtEl>
                                        <p:attrNameLst>
                                          <p:attrName>ppt_w</p:attrName>
                                        </p:attrNameLst>
                                      </p:cBhvr>
                                      <p:tavLst>
                                        <p:tav tm="0">
                                          <p:val>
                                            <p:strVal val="ppt_w"/>
                                          </p:val>
                                        </p:tav>
                                        <p:tav tm="100000">
                                          <p:val>
                                            <p:fltVal val="0"/>
                                          </p:val>
                                        </p:tav>
                                      </p:tavLst>
                                    </p:anim>
                                    <p:anim calcmode="lin" valueType="num">
                                      <p:cBhvr>
                                        <p:cTn id="35" dur="1000"/>
                                        <p:tgtEl>
                                          <p:spTgt spid="6"/>
                                        </p:tgtEl>
                                        <p:attrNameLst>
                                          <p:attrName>ppt_h</p:attrName>
                                        </p:attrNameLst>
                                      </p:cBhvr>
                                      <p:tavLst>
                                        <p:tav tm="0">
                                          <p:val>
                                            <p:strVal val="ppt_h"/>
                                          </p:val>
                                        </p:tav>
                                        <p:tav tm="100000">
                                          <p:val>
                                            <p:fltVal val="0"/>
                                          </p:val>
                                        </p:tav>
                                      </p:tavLst>
                                    </p:anim>
                                    <p:set>
                                      <p:cBhvr>
                                        <p:cTn id="36" dur="1" fill="hold">
                                          <p:stCondLst>
                                            <p:cond delay="999"/>
                                          </p:stCondLst>
                                        </p:cTn>
                                        <p:tgtEl>
                                          <p:spTgt spid="6"/>
                                        </p:tgtEl>
                                        <p:attrNameLst>
                                          <p:attrName>style.visibility</p:attrName>
                                        </p:attrNameLst>
                                      </p:cBhvr>
                                      <p:to>
                                        <p:strVal val="hidden"/>
                                      </p:to>
                                    </p:set>
                                  </p:childTnLst>
                                </p:cTn>
                              </p:par>
                              <p:par>
                                <p:cTn id="37" presetID="23" presetClass="exit" presetSubtype="32" fill="hold" nodeType="withEffect">
                                  <p:stCondLst>
                                    <p:cond delay="0"/>
                                  </p:stCondLst>
                                  <p:childTnLst>
                                    <p:anim calcmode="lin" valueType="num">
                                      <p:cBhvr>
                                        <p:cTn id="38" dur="1000"/>
                                        <p:tgtEl>
                                          <p:spTgt spid="7"/>
                                        </p:tgtEl>
                                        <p:attrNameLst>
                                          <p:attrName>ppt_w</p:attrName>
                                        </p:attrNameLst>
                                      </p:cBhvr>
                                      <p:tavLst>
                                        <p:tav tm="0">
                                          <p:val>
                                            <p:strVal val="ppt_w"/>
                                          </p:val>
                                        </p:tav>
                                        <p:tav tm="100000">
                                          <p:val>
                                            <p:fltVal val="0"/>
                                          </p:val>
                                        </p:tav>
                                      </p:tavLst>
                                    </p:anim>
                                    <p:anim calcmode="lin" valueType="num">
                                      <p:cBhvr>
                                        <p:cTn id="39" dur="1000"/>
                                        <p:tgtEl>
                                          <p:spTgt spid="7"/>
                                        </p:tgtEl>
                                        <p:attrNameLst>
                                          <p:attrName>ppt_h</p:attrName>
                                        </p:attrNameLst>
                                      </p:cBhvr>
                                      <p:tavLst>
                                        <p:tav tm="0">
                                          <p:val>
                                            <p:strVal val="ppt_h"/>
                                          </p:val>
                                        </p:tav>
                                        <p:tav tm="100000">
                                          <p:val>
                                            <p:fltVal val="0"/>
                                          </p:val>
                                        </p:tav>
                                      </p:tavLst>
                                    </p:anim>
                                    <p:set>
                                      <p:cBhvr>
                                        <p:cTn id="40" dur="1" fill="hold">
                                          <p:stCondLst>
                                            <p:cond delay="999"/>
                                          </p:stCondLst>
                                        </p:cTn>
                                        <p:tgtEl>
                                          <p:spTgt spid="7"/>
                                        </p:tgtEl>
                                        <p:attrNameLst>
                                          <p:attrName>style.visibility</p:attrName>
                                        </p:attrNameLst>
                                      </p:cBhvr>
                                      <p:to>
                                        <p:strVal val="hidden"/>
                                      </p:to>
                                    </p:set>
                                  </p:childTnLst>
                                </p:cTn>
                              </p:par>
                              <p:par>
                                <p:cTn id="41" presetID="23" presetClass="exit" presetSubtype="32" fill="hold" nodeType="withEffect">
                                  <p:stCondLst>
                                    <p:cond delay="0"/>
                                  </p:stCondLst>
                                  <p:childTnLst>
                                    <p:anim calcmode="lin" valueType="num">
                                      <p:cBhvr>
                                        <p:cTn id="42" dur="1000"/>
                                        <p:tgtEl>
                                          <p:spTgt spid="8"/>
                                        </p:tgtEl>
                                        <p:attrNameLst>
                                          <p:attrName>ppt_w</p:attrName>
                                        </p:attrNameLst>
                                      </p:cBhvr>
                                      <p:tavLst>
                                        <p:tav tm="0">
                                          <p:val>
                                            <p:strVal val="ppt_w"/>
                                          </p:val>
                                        </p:tav>
                                        <p:tav tm="100000">
                                          <p:val>
                                            <p:fltVal val="0"/>
                                          </p:val>
                                        </p:tav>
                                      </p:tavLst>
                                    </p:anim>
                                    <p:anim calcmode="lin" valueType="num">
                                      <p:cBhvr>
                                        <p:cTn id="43" dur="1000"/>
                                        <p:tgtEl>
                                          <p:spTgt spid="8"/>
                                        </p:tgtEl>
                                        <p:attrNameLst>
                                          <p:attrName>ppt_h</p:attrName>
                                        </p:attrNameLst>
                                      </p:cBhvr>
                                      <p:tavLst>
                                        <p:tav tm="0">
                                          <p:val>
                                            <p:strVal val="ppt_h"/>
                                          </p:val>
                                        </p:tav>
                                        <p:tav tm="100000">
                                          <p:val>
                                            <p:fltVal val="0"/>
                                          </p:val>
                                        </p:tav>
                                      </p:tavLst>
                                    </p:anim>
                                    <p:set>
                                      <p:cBhvr>
                                        <p:cTn id="44" dur="1" fill="hold">
                                          <p:stCondLst>
                                            <p:cond delay="999"/>
                                          </p:stCondLst>
                                        </p:cTn>
                                        <p:tgtEl>
                                          <p:spTgt spid="8"/>
                                        </p:tgtEl>
                                        <p:attrNameLst>
                                          <p:attrName>style.visibility</p:attrName>
                                        </p:attrNameLst>
                                      </p:cBhvr>
                                      <p:to>
                                        <p:strVal val="hidden"/>
                                      </p:to>
                                    </p:set>
                                  </p:childTnLst>
                                </p:cTn>
                              </p:par>
                              <p:par>
                                <p:cTn id="45" presetID="6" presetClass="emph" presetSubtype="0" fill="hold" grpId="1" nodeType="withEffect">
                                  <p:stCondLst>
                                    <p:cond delay="0"/>
                                  </p:stCondLst>
                                  <p:childTnLst>
                                    <p:animScale>
                                      <p:cBhvr>
                                        <p:cTn id="46" dur="1000" fill="hold"/>
                                        <p:tgtEl>
                                          <p:spTgt spid="5"/>
                                        </p:tgtEl>
                                      </p:cBhvr>
                                      <p:by x="150000" y="150000"/>
                                    </p:animScale>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10"/>
                                        </p:tgtEl>
                                        <p:attrNameLst>
                                          <p:attrName>style.visibility</p:attrName>
                                        </p:attrNameLst>
                                      </p:cBhvr>
                                      <p:to>
                                        <p:strVal val="visible"/>
                                      </p:to>
                                    </p:set>
                                    <p:anim calcmode="discrete" valueType="clr">
                                      <p:cBhvr override="childStyle">
                                        <p:cTn id="51"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10"/>
                                        </p:tgtEl>
                                        <p:attrNameLst>
                                          <p:attrName>fillcolor</p:attrName>
                                        </p:attrNameLst>
                                      </p:cBhvr>
                                      <p:tavLst>
                                        <p:tav tm="0">
                                          <p:val>
                                            <p:clrVal>
                                              <a:schemeClr val="accent2"/>
                                            </p:clrVal>
                                          </p:val>
                                        </p:tav>
                                        <p:tav tm="50000">
                                          <p:val>
                                            <p:clrVal>
                                              <a:schemeClr val="hlink"/>
                                            </p:clrVal>
                                          </p:val>
                                        </p:tav>
                                      </p:tavLst>
                                    </p:anim>
                                    <p:set>
                                      <p:cBhvr>
                                        <p:cTn id="53"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7"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3" name="Rectangle 2"/>
          <p:cNvSpPr/>
          <p:nvPr/>
        </p:nvSpPr>
        <p:spPr>
          <a:xfrm>
            <a:off x="214282" y="1857364"/>
            <a:ext cx="8929718"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“Is the author knowledgeable on the subject?”</a:t>
            </a:r>
          </a:p>
        </p:txBody>
      </p:sp>
      <p:sp>
        <p:nvSpPr>
          <p:cNvPr id="5" name="Rectangle 4"/>
          <p:cNvSpPr/>
          <p:nvPr/>
        </p:nvSpPr>
        <p:spPr>
          <a:xfrm>
            <a:off x="285719" y="3214686"/>
            <a:ext cx="8784551"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“Is the author free of any vested interest or ulterior motive in the outcome of the debate?”</a:t>
            </a:r>
          </a:p>
        </p:txBody>
      </p:sp>
      <p:sp>
        <p:nvSpPr>
          <p:cNvPr id="6" name="TextBox 5"/>
          <p:cNvSpPr txBox="1"/>
          <p:nvPr/>
        </p:nvSpPr>
        <p:spPr>
          <a:xfrm>
            <a:off x="221606" y="285728"/>
            <a:ext cx="7769178"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ethos,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5143512"/>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“Does the author treat opposing views with respect or take cheap shots at opponents?”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
        <p:nvSpPr>
          <p:cNvPr id="10" name="TextBox 9"/>
          <p:cNvSpPr txBox="1"/>
          <p:nvPr/>
        </p:nvSpPr>
        <p:spPr>
          <a:xfrm>
            <a:off x="642910" y="3286124"/>
            <a:ext cx="7929618" cy="2862322"/>
          </a:xfrm>
          <a:prstGeom prst="rect">
            <a:avLst/>
          </a:prstGeom>
          <a:noFill/>
        </p:spPr>
        <p:txBody>
          <a:bodyPr wrap="square" rtlCol="0">
            <a:spAutoFit/>
          </a:bodyPr>
          <a:lstStyle/>
          <a:p>
            <a:r>
              <a:rPr lang="en-CA" sz="3600" dirty="0" smtClean="0">
                <a:solidFill>
                  <a:schemeClr val="bg1"/>
                </a:solidFill>
              </a:rPr>
              <a:t>Refers to the "emotional appeals" an authors uses to persuade their audience by arousing their emotions. Many times, this appeal is how a writer will make an argument "matter" to readers.</a:t>
            </a:r>
            <a:endParaRPr lang="en-CA" sz="3600" dirty="0">
              <a:solidFill>
                <a:schemeClr val="bg1"/>
              </a:solidFill>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set>
                                      <p:cBhvr>
                                        <p:cTn id="8" dur="1" fill="hold">
                                          <p:stCondLst>
                                            <p:cond delay="999"/>
                                          </p:stCondLst>
                                        </p:cTn>
                                        <p:tgtEl>
                                          <p:spTgt spid="4"/>
                                        </p:tgtEl>
                                        <p:attrNameLst>
                                          <p:attrName>style.visibility</p:attrName>
                                        </p:attrNameLst>
                                      </p:cBhvr>
                                      <p:to>
                                        <p:strVal val="hidden"/>
                                      </p:to>
                                    </p:set>
                                  </p:childTnLst>
                                </p:cTn>
                              </p:par>
                              <p:par>
                                <p:cTn id="9" presetID="23" presetClass="exit" presetSubtype="32" fill="hold" nodeType="withEffect">
                                  <p:stCondLst>
                                    <p:cond delay="0"/>
                                  </p:stCondLst>
                                  <p:childTnLst>
                                    <p:anim calcmode="lin" valueType="num">
                                      <p:cBhvr>
                                        <p:cTn id="10" dur="1000"/>
                                        <p:tgtEl>
                                          <p:spTgt spid="7"/>
                                        </p:tgtEl>
                                        <p:attrNameLst>
                                          <p:attrName>ppt_w</p:attrName>
                                        </p:attrNameLst>
                                      </p:cBhvr>
                                      <p:tavLst>
                                        <p:tav tm="0">
                                          <p:val>
                                            <p:strVal val="ppt_w"/>
                                          </p:val>
                                        </p:tav>
                                        <p:tav tm="100000">
                                          <p:val>
                                            <p:fltVal val="0"/>
                                          </p:val>
                                        </p:tav>
                                      </p:tavLst>
                                    </p:anim>
                                    <p:anim calcmode="lin" valueType="num">
                                      <p:cBhvr>
                                        <p:cTn id="11" dur="1000"/>
                                        <p:tgtEl>
                                          <p:spTgt spid="7"/>
                                        </p:tgtEl>
                                        <p:attrNameLst>
                                          <p:attrName>ppt_h</p:attrName>
                                        </p:attrNameLst>
                                      </p:cBhvr>
                                      <p:tavLst>
                                        <p:tav tm="0">
                                          <p:val>
                                            <p:strVal val="ppt_h"/>
                                          </p:val>
                                        </p:tav>
                                        <p:tav tm="100000">
                                          <p:val>
                                            <p:fltVal val="0"/>
                                          </p:val>
                                        </p:tav>
                                      </p:tavLst>
                                    </p:anim>
                                    <p:set>
                                      <p:cBhvr>
                                        <p:cTn id="12" dur="1" fill="hold">
                                          <p:stCondLst>
                                            <p:cond delay="999"/>
                                          </p:stCondLst>
                                        </p:cTn>
                                        <p:tgtEl>
                                          <p:spTgt spid="7"/>
                                        </p:tgtEl>
                                        <p:attrNameLst>
                                          <p:attrName>style.visibility</p:attrName>
                                        </p:attrNameLst>
                                      </p:cBhvr>
                                      <p:to>
                                        <p:strVal val="hidden"/>
                                      </p:to>
                                    </p:set>
                                  </p:childTnLst>
                                </p:cTn>
                              </p:par>
                              <p:par>
                                <p:cTn id="13" presetID="23" presetClass="exit" presetSubtype="32" fill="hold" nodeType="withEffect">
                                  <p:stCondLst>
                                    <p:cond delay="0"/>
                                  </p:stCondLst>
                                  <p:childTnLst>
                                    <p:anim calcmode="lin" valueType="num">
                                      <p:cBhvr>
                                        <p:cTn id="14" dur="1000"/>
                                        <p:tgtEl>
                                          <p:spTgt spid="8"/>
                                        </p:tgtEl>
                                        <p:attrNameLst>
                                          <p:attrName>ppt_w</p:attrName>
                                        </p:attrNameLst>
                                      </p:cBhvr>
                                      <p:tavLst>
                                        <p:tav tm="0">
                                          <p:val>
                                            <p:strVal val="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fltVal val="0"/>
                                          </p:val>
                                        </p:tav>
                                      </p:tavLst>
                                    </p:anim>
                                    <p:set>
                                      <p:cBhvr>
                                        <p:cTn id="16" dur="1" fill="hold">
                                          <p:stCondLst>
                                            <p:cond delay="999"/>
                                          </p:stCondLst>
                                        </p:cTn>
                                        <p:tgtEl>
                                          <p:spTgt spid="8"/>
                                        </p:tgtEl>
                                        <p:attrNameLst>
                                          <p:attrName>style.visibility</p:attrName>
                                        </p:attrNameLst>
                                      </p:cBhvr>
                                      <p:to>
                                        <p:strVal val="hidden"/>
                                      </p:to>
                                    </p:set>
                                  </p:childTnLst>
                                </p:cTn>
                              </p:par>
                              <p:par>
                                <p:cTn id="17" presetID="23" presetClass="exit" presetSubtype="32" fill="hold" grpId="2" nodeType="with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set>
                                      <p:cBhvr>
                                        <p:cTn id="20" dur="1" fill="hold">
                                          <p:stCondLst>
                                            <p:cond delay="499"/>
                                          </p:stCondLst>
                                        </p:cTn>
                                        <p:tgtEl>
                                          <p:spTgt spid="5"/>
                                        </p:tgtEl>
                                        <p:attrNameLst>
                                          <p:attrName>style.visibility</p:attrName>
                                        </p:attrNameLst>
                                      </p:cBhvr>
                                      <p:to>
                                        <p:strVal val="hidden"/>
                                      </p:to>
                                    </p:set>
                                  </p:childTnLst>
                                </p:cTn>
                              </p:par>
                              <p:par>
                                <p:cTn id="21" presetID="6" presetClass="emph" presetSubtype="0" fill="hold" nodeType="withEffect">
                                  <p:stCondLst>
                                    <p:cond delay="0"/>
                                  </p:stCondLst>
                                  <p:childTnLst>
                                    <p:animScale>
                                      <p:cBhvr>
                                        <p:cTn id="22" dur="2000" fill="hold"/>
                                        <p:tgtEl>
                                          <p:spTgt spid="6"/>
                                        </p:tgtEl>
                                      </p:cBhvr>
                                      <p:by x="150000" y="150000"/>
                                    </p:animScale>
                                  </p:childTnLst>
                                </p:cTn>
                              </p:par>
                              <p:par>
                                <p:cTn id="23" presetID="56" presetClass="path" presetSubtype="0" accel="50000" decel="50000" fill="hold" grpId="0" nodeType="withEffect">
                                  <p:stCondLst>
                                    <p:cond delay="0"/>
                                  </p:stCondLst>
                                  <p:childTnLst>
                                    <p:animMotion origin="layout" path="M 0.08594 -0.05371 L 0.33594 -0.38704 " pathEditMode="fixed" rAng="0" ptsTypes="AA">
                                      <p:cBhvr>
                                        <p:cTn id="24" dur="2000" fill="hold"/>
                                        <p:tgtEl>
                                          <p:spTgt spid="6"/>
                                        </p:tgtEl>
                                        <p:attrNameLst>
                                          <p:attrName>ppt_x</p:attrName>
                                          <p:attrName>ppt_y</p:attrName>
                                        </p:attrNameLst>
                                      </p:cBhvr>
                                      <p:rCtr x="125" y="-167"/>
                                    </p:animMotion>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0"/>
                                        </p:tgtEl>
                                        <p:attrNameLst>
                                          <p:attrName>style.visibility</p:attrName>
                                        </p:attrNameLst>
                                      </p:cBhvr>
                                      <p:to>
                                        <p:strVal val="visible"/>
                                      </p:to>
                                    </p:set>
                                    <p:anim calcmode="discrete" valueType="clr">
                                      <p:cBhvr override="childStyle">
                                        <p:cTn id="2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
                                        </p:tgtEl>
                                        <p:attrNameLst>
                                          <p:attrName>fillcolor</p:attrName>
                                        </p:attrNameLst>
                                      </p:cBhvr>
                                      <p:tavLst>
                                        <p:tav tm="0">
                                          <p:val>
                                            <p:clrVal>
                                              <a:schemeClr val="accent2"/>
                                            </p:clrVal>
                                          </p:val>
                                        </p:tav>
                                        <p:tav tm="50000">
                                          <p:val>
                                            <p:clrVal>
                                              <a:schemeClr val="hlink"/>
                                            </p:clrVal>
                                          </p:val>
                                        </p:tav>
                                      </p:tavLst>
                                    </p:anim>
                                    <p:set>
                                      <p:cBhvr>
                                        <p:cTn id="31"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2"/>
      <p:bldP spid="6"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papyr.com/hypertextbooks/comp1/child.gif"/>
          <p:cNvPicPr>
            <a:picLocks noChangeAspect="1" noChangeArrowheads="1"/>
          </p:cNvPicPr>
          <p:nvPr/>
        </p:nvPicPr>
        <p:blipFill>
          <a:blip r:embed="rId3" cstate="print"/>
          <a:srcRect t="5033" r="3365" b="3356"/>
          <a:stretch>
            <a:fillRect/>
          </a:stretch>
        </p:blipFill>
        <p:spPr bwMode="auto">
          <a:xfrm>
            <a:off x="1808734" y="0"/>
            <a:ext cx="5049282" cy="6858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3" name="Rectangle 2"/>
          <p:cNvSpPr/>
          <p:nvPr/>
        </p:nvSpPr>
        <p:spPr>
          <a:xfrm>
            <a:off x="214282" y="1857364"/>
            <a:ext cx="8929718"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“Does the author appeal to my emotions or is the essay loaded with facts, figures, and nothing else?”</a:t>
            </a:r>
          </a:p>
        </p:txBody>
      </p:sp>
      <p:sp>
        <p:nvSpPr>
          <p:cNvPr id="5" name="Rectangle 4"/>
          <p:cNvSpPr/>
          <p:nvPr/>
        </p:nvSpPr>
        <p:spPr>
          <a:xfrm>
            <a:off x="285720" y="3674938"/>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“Is the emotional appeal effective or overwhelming?”</a:t>
            </a:r>
          </a:p>
        </p:txBody>
      </p:sp>
      <p:sp>
        <p:nvSpPr>
          <p:cNvPr id="6" name="TextBox 5"/>
          <p:cNvSpPr txBox="1"/>
          <p:nvPr/>
        </p:nvSpPr>
        <p:spPr>
          <a:xfrm>
            <a:off x="221606" y="285728"/>
            <a:ext cx="8110618"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pathos,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5143512"/>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a:t>
            </a:r>
            <a:r>
              <a:rPr lang="en-CA" sz="3600" dirty="0" smtClean="0">
                <a:effectLst>
                  <a:outerShdw blurRad="38100" dist="38100" dir="2700000" algn="tl">
                    <a:srgbClr val="000000">
                      <a:alpha val="43137"/>
                    </a:srgbClr>
                  </a:outerShdw>
                </a:effectLst>
              </a:rPr>
              <a:t>“Specifically, how does the author appeal to </a:t>
            </a:r>
            <a:r>
              <a:rPr lang="en-CA" sz="3600" smtClean="0">
                <a:effectLst>
                  <a:outerShdw blurRad="38100" dist="38100" dir="2700000" algn="tl">
                    <a:srgbClr val="000000">
                      <a:alpha val="43137"/>
                    </a:srgbClr>
                  </a:outerShdw>
                </a:effectLst>
              </a:rPr>
              <a:t>these emotions?”</a:t>
            </a:r>
            <a:endParaRPr lang="en-CA" sz="3600" dirty="0" smtClean="0">
              <a:effectLst>
                <a:outerShdw blurRad="38100" dist="38100" dir="2700000" algn="tl">
                  <a:srgbClr val="000000">
                    <a:alpha val="43137"/>
                  </a:srgbClr>
                </a:outerShdw>
              </a:effectLs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2910" y="2000240"/>
            <a:ext cx="7929618" cy="4524315"/>
          </a:xfrm>
          <a:prstGeom prst="rect">
            <a:avLst/>
          </a:prstGeom>
          <a:noFill/>
        </p:spPr>
        <p:txBody>
          <a:bodyPr wrap="square" rtlCol="0">
            <a:spAutoFit/>
          </a:bodyPr>
          <a:lstStyle/>
          <a:p>
            <a:r>
              <a:rPr lang="en-CA" sz="3600" dirty="0" smtClean="0">
                <a:solidFill>
                  <a:schemeClr val="bg1"/>
                </a:solidFill>
              </a:rPr>
              <a:t>Refers to the author’s appeal to the logical reasoning ability of readers. “Logical appeals” create effective arguments by including facts and other supporting details to back up the author's claims. Arguments must also be well organized and skilfully written to provide logical appeal.</a:t>
            </a:r>
          </a:p>
        </p:txBody>
      </p:sp>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set>
                                      <p:cBhvr>
                                        <p:cTn id="8" dur="1" fill="hold">
                                          <p:stCondLst>
                                            <p:cond delay="999"/>
                                          </p:stCondLst>
                                        </p:cTn>
                                        <p:tgtEl>
                                          <p:spTgt spid="4"/>
                                        </p:tgtEl>
                                        <p:attrNameLst>
                                          <p:attrName>style.visibility</p:attrName>
                                        </p:attrNameLst>
                                      </p:cBhvr>
                                      <p:to>
                                        <p:strVal val="hidden"/>
                                      </p:to>
                                    </p:set>
                                  </p:childTnLst>
                                </p:cTn>
                              </p:par>
                              <p:par>
                                <p:cTn id="9" presetID="23" presetClass="exit" presetSubtype="32" fill="hold" grpId="1" nodeType="withEffect">
                                  <p:stCondLst>
                                    <p:cond delay="0"/>
                                  </p:stCondLst>
                                  <p:childTnLst>
                                    <p:anim calcmode="lin" valueType="num">
                                      <p:cBhvr>
                                        <p:cTn id="10" dur="500"/>
                                        <p:tgtEl>
                                          <p:spTgt spid="6"/>
                                        </p:tgtEl>
                                        <p:attrNameLst>
                                          <p:attrName>ppt_w</p:attrName>
                                        </p:attrNameLst>
                                      </p:cBhvr>
                                      <p:tavLst>
                                        <p:tav tm="0">
                                          <p:val>
                                            <p:strVal val="ppt_w"/>
                                          </p:val>
                                        </p:tav>
                                        <p:tav tm="100000">
                                          <p:val>
                                            <p:fltVal val="0"/>
                                          </p:val>
                                        </p:tav>
                                      </p:tavLst>
                                    </p:anim>
                                    <p:anim calcmode="lin" valueType="num">
                                      <p:cBhvr>
                                        <p:cTn id="11" dur="500"/>
                                        <p:tgtEl>
                                          <p:spTgt spid="6"/>
                                        </p:tgtEl>
                                        <p:attrNameLst>
                                          <p:attrName>ppt_h</p:attrName>
                                        </p:attrNameLst>
                                      </p:cBhvr>
                                      <p:tavLst>
                                        <p:tav tm="0">
                                          <p:val>
                                            <p:strVal val="ppt_h"/>
                                          </p:val>
                                        </p:tav>
                                        <p:tav tm="100000">
                                          <p:val>
                                            <p:fltVal val="0"/>
                                          </p:val>
                                        </p:tav>
                                      </p:tavLst>
                                    </p:anim>
                                    <p:set>
                                      <p:cBhvr>
                                        <p:cTn id="12" dur="1" fill="hold">
                                          <p:stCondLst>
                                            <p:cond delay="499"/>
                                          </p:stCondLst>
                                        </p:cTn>
                                        <p:tgtEl>
                                          <p:spTgt spid="6"/>
                                        </p:tgtEl>
                                        <p:attrNameLst>
                                          <p:attrName>style.visibility</p:attrName>
                                        </p:attrNameLst>
                                      </p:cBhvr>
                                      <p:to>
                                        <p:strVal val="hidden"/>
                                      </p:to>
                                    </p:set>
                                  </p:childTnLst>
                                </p:cTn>
                              </p:par>
                              <p:par>
                                <p:cTn id="13" presetID="23" presetClass="exit" presetSubtype="32" fill="hold" nodeType="withEffect">
                                  <p:stCondLst>
                                    <p:cond delay="0"/>
                                  </p:stCondLst>
                                  <p:childTnLst>
                                    <p:anim calcmode="lin" valueType="num">
                                      <p:cBhvr>
                                        <p:cTn id="14" dur="1000"/>
                                        <p:tgtEl>
                                          <p:spTgt spid="8"/>
                                        </p:tgtEl>
                                        <p:attrNameLst>
                                          <p:attrName>ppt_w</p:attrName>
                                        </p:attrNameLst>
                                      </p:cBhvr>
                                      <p:tavLst>
                                        <p:tav tm="0">
                                          <p:val>
                                            <p:strVal val="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fltVal val="0"/>
                                          </p:val>
                                        </p:tav>
                                      </p:tavLst>
                                    </p:anim>
                                    <p:set>
                                      <p:cBhvr>
                                        <p:cTn id="16" dur="1" fill="hold">
                                          <p:stCondLst>
                                            <p:cond delay="999"/>
                                          </p:stCondLst>
                                        </p:cTn>
                                        <p:tgtEl>
                                          <p:spTgt spid="8"/>
                                        </p:tgtEl>
                                        <p:attrNameLst>
                                          <p:attrName>style.visibility</p:attrName>
                                        </p:attrNameLst>
                                      </p:cBhvr>
                                      <p:to>
                                        <p:strVal val="hidden"/>
                                      </p:to>
                                    </p:set>
                                  </p:childTnLst>
                                </p:cTn>
                              </p:par>
                              <p:par>
                                <p:cTn id="17" presetID="23" presetClass="exit" presetSubtype="32" fill="hold" grpId="0" nodeType="with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set>
                                      <p:cBhvr>
                                        <p:cTn id="20" dur="1" fill="hold">
                                          <p:stCondLst>
                                            <p:cond delay="499"/>
                                          </p:stCondLst>
                                        </p:cTn>
                                        <p:tgtEl>
                                          <p:spTgt spid="5"/>
                                        </p:tgtEl>
                                        <p:attrNameLst>
                                          <p:attrName>style.visibility</p:attrName>
                                        </p:attrNameLst>
                                      </p:cBhvr>
                                      <p:to>
                                        <p:strVal val="hidden"/>
                                      </p:to>
                                    </p:set>
                                  </p:childTnLst>
                                </p:cTn>
                              </p:par>
                              <p:par>
                                <p:cTn id="21" presetID="6" presetClass="emph" presetSubtype="0" fill="hold" grpId="1" nodeType="withEffect">
                                  <p:stCondLst>
                                    <p:cond delay="0"/>
                                  </p:stCondLst>
                                  <p:childTnLst>
                                    <p:animScale>
                                      <p:cBhvr>
                                        <p:cTn id="22" dur="2000" fill="hold"/>
                                        <p:tgtEl>
                                          <p:spTgt spid="7"/>
                                        </p:tgtEl>
                                      </p:cBhvr>
                                      <p:by x="150000" y="150000"/>
                                    </p:animScale>
                                  </p:childTnLst>
                                </p:cTn>
                              </p:par>
                              <p:par>
                                <p:cTn id="23" presetID="56" presetClass="path" presetSubtype="0" accel="50000" decel="50000" fill="hold" grpId="0" nodeType="withEffect">
                                  <p:stCondLst>
                                    <p:cond delay="0"/>
                                  </p:stCondLst>
                                  <p:childTnLst>
                                    <p:animMotion origin="layout" path="M -0.07135 -0.03125 L -0.31632 -0.52361 " pathEditMode="relative" rAng="0" ptsTypes="AA">
                                      <p:cBhvr>
                                        <p:cTn id="24" dur="2000" fill="hold"/>
                                        <p:tgtEl>
                                          <p:spTgt spid="7"/>
                                        </p:tgtEl>
                                        <p:attrNameLst>
                                          <p:attrName>ppt_x</p:attrName>
                                          <p:attrName>ppt_y</p:attrName>
                                        </p:attrNameLst>
                                      </p:cBhvr>
                                      <p:rCtr x="-123" y="-246"/>
                                    </p:animMotion>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0"/>
                                        </p:tgtEl>
                                        <p:attrNameLst>
                                          <p:attrName>style.visibility</p:attrName>
                                        </p:attrNameLst>
                                      </p:cBhvr>
                                      <p:to>
                                        <p:strVal val="visible"/>
                                      </p:to>
                                    </p:set>
                                    <p:anim calcmode="discrete" valueType="clr">
                                      <p:cBhvr override="childStyle">
                                        <p:cTn id="2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
                                        </p:tgtEl>
                                        <p:attrNameLst>
                                          <p:attrName>fillcolor</p:attrName>
                                        </p:attrNameLst>
                                      </p:cBhvr>
                                      <p:tavLst>
                                        <p:tav tm="0">
                                          <p:val>
                                            <p:clrVal>
                                              <a:schemeClr val="accent2"/>
                                            </p:clrVal>
                                          </p:val>
                                        </p:tav>
                                        <p:tav tm="50000">
                                          <p:val>
                                            <p:clrVal>
                                              <a:schemeClr val="hlink"/>
                                            </p:clrVal>
                                          </p:val>
                                        </p:tav>
                                      </p:tavLst>
                                    </p:anim>
                                    <p:set>
                                      <p:cBhvr>
                                        <p:cTn id="31"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P spid="5" grpId="0"/>
      <p:bldP spid="6" grpId="1"/>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3" name="Rectangle 2"/>
          <p:cNvSpPr/>
          <p:nvPr/>
        </p:nvSpPr>
        <p:spPr>
          <a:xfrm>
            <a:off x="214282" y="1785926"/>
            <a:ext cx="8929718" cy="646331"/>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“What is being argued? What is the thesis?”</a:t>
            </a:r>
          </a:p>
        </p:txBody>
      </p:sp>
      <p:sp>
        <p:nvSpPr>
          <p:cNvPr id="5" name="Rectangle 4"/>
          <p:cNvSpPr/>
          <p:nvPr/>
        </p:nvSpPr>
        <p:spPr>
          <a:xfrm>
            <a:off x="285720" y="2460492"/>
            <a:ext cx="8784551"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“What points are offered to support this idea, and are they presented logically or has the author jumped to conclusions?”</a:t>
            </a:r>
          </a:p>
        </p:txBody>
      </p:sp>
      <p:sp>
        <p:nvSpPr>
          <p:cNvPr id="6" name="TextBox 5"/>
          <p:cNvSpPr txBox="1"/>
          <p:nvPr/>
        </p:nvSpPr>
        <p:spPr>
          <a:xfrm>
            <a:off x="221606" y="142852"/>
            <a:ext cx="7794826"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logos,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4357694"/>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“Does the author rely exclusively on logical appeals?”</a:t>
            </a:r>
          </a:p>
        </p:txBody>
      </p:sp>
      <p:sp>
        <p:nvSpPr>
          <p:cNvPr id="8" name="Rectangle 7"/>
          <p:cNvSpPr/>
          <p:nvPr/>
        </p:nvSpPr>
        <p:spPr>
          <a:xfrm>
            <a:off x="359449" y="5657671"/>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4. “How do the structure, style and technique of the essay work together to create logos?”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928926"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573726"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428596"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393669"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285720" y="357166"/>
            <a:ext cx="8654933" cy="1569660"/>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Why a triangle? </a:t>
            </a:r>
          </a:p>
          <a:p>
            <a:r>
              <a:rPr lang="en-CA" sz="4800" dirty="0" smtClean="0">
                <a:solidFill>
                  <a:schemeClr val="bg1"/>
                </a:solidFill>
                <a:effectLst>
                  <a:outerShdw blurRad="38100" dist="38100" dir="2700000" algn="tl">
                    <a:srgbClr val="000000">
                      <a:alpha val="43137"/>
                    </a:srgbClr>
                  </a:outerShdw>
                </a:effectLst>
                <a:latin typeface="BankGothic Md BT" pitchFamily="34" charset="0"/>
              </a:rPr>
              <a:t>Why not a simple a list?</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
        <p:nvSpPr>
          <p:cNvPr id="9" name="TextBox 8"/>
          <p:cNvSpPr txBox="1"/>
          <p:nvPr/>
        </p:nvSpPr>
        <p:spPr>
          <a:xfrm>
            <a:off x="5572132" y="1427323"/>
            <a:ext cx="1677062" cy="2215991"/>
          </a:xfrm>
          <a:prstGeom prst="rect">
            <a:avLst/>
          </a:prstGeom>
          <a:noFill/>
        </p:spPr>
        <p:txBody>
          <a:bodyPr wrap="none" rtlCol="0">
            <a:spAutoFit/>
          </a:bodyPr>
          <a:lstStyle/>
          <a:p>
            <a:r>
              <a:rPr lang="en-CA" sz="13800" dirty="0" smtClean="0">
                <a:solidFill>
                  <a:srgbClr val="FF0000"/>
                </a:solidFill>
                <a:sym typeface="Wingdings"/>
              </a:rPr>
              <a:t></a:t>
            </a:r>
            <a:endParaRPr lang="en-CA" dirty="0">
              <a:solidFill>
                <a:srgbClr val="FF0000"/>
              </a:solidFill>
            </a:endParaRPr>
          </a:p>
        </p:txBody>
      </p:sp>
      <p:sp>
        <p:nvSpPr>
          <p:cNvPr id="11" name="TextBox 10"/>
          <p:cNvSpPr txBox="1"/>
          <p:nvPr/>
        </p:nvSpPr>
        <p:spPr>
          <a:xfrm>
            <a:off x="6715140" y="3143248"/>
            <a:ext cx="1677062" cy="2215991"/>
          </a:xfrm>
          <a:prstGeom prst="rect">
            <a:avLst/>
          </a:prstGeom>
          <a:noFill/>
        </p:spPr>
        <p:txBody>
          <a:bodyPr wrap="none" rtlCol="0">
            <a:spAutoFit/>
          </a:bodyPr>
          <a:lstStyle/>
          <a:p>
            <a:r>
              <a:rPr lang="en-CA" sz="13800" dirty="0" smtClean="0">
                <a:solidFill>
                  <a:srgbClr val="FF0000"/>
                </a:solidFill>
                <a:sym typeface="Wingdings"/>
              </a:rPr>
              <a:t></a:t>
            </a:r>
            <a:endParaRPr lang="en-CA" dirty="0">
              <a:solidFill>
                <a:srgbClr val="FF0000"/>
              </a:solidFill>
            </a:endParaRPr>
          </a:p>
        </p:txBody>
      </p:sp>
      <p:sp>
        <p:nvSpPr>
          <p:cNvPr id="12" name="TextBox 11"/>
          <p:cNvSpPr txBox="1"/>
          <p:nvPr/>
        </p:nvSpPr>
        <p:spPr>
          <a:xfrm>
            <a:off x="894674" y="3141835"/>
            <a:ext cx="1677062" cy="2215991"/>
          </a:xfrm>
          <a:prstGeom prst="rect">
            <a:avLst/>
          </a:prstGeom>
          <a:noFill/>
        </p:spPr>
        <p:txBody>
          <a:bodyPr wrap="none" rtlCol="0">
            <a:spAutoFit/>
          </a:bodyPr>
          <a:lstStyle/>
          <a:p>
            <a:r>
              <a:rPr lang="en-CA" sz="13800" dirty="0" smtClean="0">
                <a:solidFill>
                  <a:srgbClr val="FF0000"/>
                </a:solidFill>
                <a:sym typeface="Wingdings"/>
              </a:rPr>
              <a:t></a:t>
            </a:r>
            <a:endParaRPr lang="en-C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1" nodeType="clickEffect">
                                  <p:stCondLst>
                                    <p:cond delay="0"/>
                                  </p:stCondLst>
                                  <p:childTnLst>
                                    <p:animScale>
                                      <p:cBhvr>
                                        <p:cTn id="6" dur="2000" fill="hold"/>
                                        <p:tgtEl>
                                          <p:spTgt spid="5"/>
                                        </p:tgtEl>
                                      </p:cBhvr>
                                      <p:by x="250000" y="2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2" nodeType="clickEffect">
                                  <p:stCondLst>
                                    <p:cond delay="0"/>
                                  </p:stCondLst>
                                  <p:childTnLst>
                                    <p:animScale>
                                      <p:cBhvr>
                                        <p:cTn id="10" dur="2000" fill="hold"/>
                                        <p:tgtEl>
                                          <p:spTgt spid="5"/>
                                        </p:tgtEl>
                                      </p:cBhvr>
                                      <p:by x="50000" y="50000"/>
                                    </p:animScale>
                                  </p:childTnLst>
                                </p:cTn>
                              </p:par>
                              <p:par>
                                <p:cTn id="11" presetID="6" presetClass="emph" presetSubtype="0" fill="hold" grpId="1" nodeType="withEffect">
                                  <p:stCondLst>
                                    <p:cond delay="0"/>
                                  </p:stCondLst>
                                  <p:childTnLst>
                                    <p:animScale>
                                      <p:cBhvr>
                                        <p:cTn id="12" dur="2000" fill="hold"/>
                                        <p:tgtEl>
                                          <p:spTgt spid="6"/>
                                        </p:tgtEl>
                                      </p:cBhvr>
                                      <p:by x="250000" y="250000"/>
                                    </p:animScale>
                                  </p:childTnLst>
                                </p:cTn>
                              </p:par>
                              <p:par>
                                <p:cTn id="13" presetID="56" presetClass="path" presetSubtype="0" accel="50000" decel="50000" fill="hold" grpId="3" nodeType="withEffect">
                                  <p:stCondLst>
                                    <p:cond delay="0"/>
                                  </p:stCondLst>
                                  <p:childTnLst>
                                    <p:animMotion origin="layout" path="M -2.77778E-7 3.7037E-6 L 0.21198 -0.06158 " pathEditMode="relative" rAng="0" ptsTypes="AA">
                                      <p:cBhvr>
                                        <p:cTn id="14" dur="2000" fill="hold"/>
                                        <p:tgtEl>
                                          <p:spTgt spid="6"/>
                                        </p:tgtEl>
                                        <p:attrNameLst>
                                          <p:attrName>ppt_x</p:attrName>
                                          <p:attrName>ppt_y</p:attrName>
                                        </p:attrNameLst>
                                      </p:cBhvr>
                                      <p:rCtr x="106" y="-31"/>
                                    </p:animMotion>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grpId="4" nodeType="clickEffect">
                                  <p:stCondLst>
                                    <p:cond delay="0"/>
                                  </p:stCondLst>
                                  <p:childTnLst>
                                    <p:animMotion origin="layout" path="M 0.21198 -0.06158 L -0.00052 0.00139 " pathEditMode="relative" rAng="0" ptsTypes="AA">
                                      <p:cBhvr>
                                        <p:cTn id="18" dur="2000" fill="hold"/>
                                        <p:tgtEl>
                                          <p:spTgt spid="6"/>
                                        </p:tgtEl>
                                        <p:attrNameLst>
                                          <p:attrName>ppt_x</p:attrName>
                                          <p:attrName>ppt_y</p:attrName>
                                        </p:attrNameLst>
                                      </p:cBhvr>
                                      <p:rCtr x="-106" y="31"/>
                                    </p:animMotion>
                                  </p:childTnLst>
                                </p:cTn>
                              </p:par>
                              <p:par>
                                <p:cTn id="19" presetID="6" presetClass="emph" presetSubtype="0" fill="hold" grpId="2" nodeType="withEffect">
                                  <p:stCondLst>
                                    <p:cond delay="0"/>
                                  </p:stCondLst>
                                  <p:childTnLst>
                                    <p:animScale>
                                      <p:cBhvr>
                                        <p:cTn id="20" dur="2000" fill="hold"/>
                                        <p:tgtEl>
                                          <p:spTgt spid="6"/>
                                        </p:tgtEl>
                                      </p:cBhvr>
                                      <p:by x="50000" y="50000"/>
                                    </p:animScale>
                                  </p:childTnLst>
                                </p:cTn>
                              </p:par>
                              <p:par>
                                <p:cTn id="21" presetID="6" presetClass="emph" presetSubtype="0" fill="hold" grpId="1" nodeType="withEffect">
                                  <p:stCondLst>
                                    <p:cond delay="0"/>
                                  </p:stCondLst>
                                  <p:childTnLst>
                                    <p:animScale>
                                      <p:cBhvr>
                                        <p:cTn id="22" dur="2000" fill="hold"/>
                                        <p:tgtEl>
                                          <p:spTgt spid="7"/>
                                        </p:tgtEl>
                                      </p:cBhvr>
                                      <p:by x="250000" y="250000"/>
                                    </p:animScale>
                                  </p:childTnLst>
                                </p:cTn>
                              </p:par>
                              <p:par>
                                <p:cTn id="23" presetID="49" presetClass="path" presetSubtype="0" accel="50000" decel="50000" fill="hold" grpId="3" nodeType="withEffect">
                                  <p:stCondLst>
                                    <p:cond delay="0"/>
                                  </p:stCondLst>
                                  <p:childTnLst>
                                    <p:animMotion origin="layout" path="M 1.94444E-6 4.81481E-6 L -0.19688 -0.07338 " pathEditMode="relative" rAng="0" ptsTypes="AA">
                                      <p:cBhvr>
                                        <p:cTn id="24" dur="2000" fill="hold"/>
                                        <p:tgtEl>
                                          <p:spTgt spid="7"/>
                                        </p:tgtEl>
                                        <p:attrNameLst>
                                          <p:attrName>ppt_x</p:attrName>
                                          <p:attrName>ppt_y</p:attrName>
                                        </p:attrNameLst>
                                      </p:cBhvr>
                                      <p:rCtr x="-98" y="-37"/>
                                    </p:animMotion>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4" nodeType="clickEffect">
                                  <p:stCondLst>
                                    <p:cond delay="0"/>
                                  </p:stCondLst>
                                  <p:childTnLst>
                                    <p:animMotion origin="layout" path="M -0.19688 -0.07338 L -0.01684 -0.00903 " pathEditMode="relative" rAng="0" ptsTypes="AA">
                                      <p:cBhvr>
                                        <p:cTn id="28" dur="2000" fill="hold"/>
                                        <p:tgtEl>
                                          <p:spTgt spid="7"/>
                                        </p:tgtEl>
                                        <p:attrNameLst>
                                          <p:attrName>ppt_x</p:attrName>
                                          <p:attrName>ppt_y</p:attrName>
                                        </p:attrNameLst>
                                      </p:cBhvr>
                                      <p:rCtr x="90" y="32"/>
                                    </p:animMotion>
                                  </p:childTnLst>
                                </p:cTn>
                              </p:par>
                              <p:par>
                                <p:cTn id="29" presetID="6" presetClass="emph" presetSubtype="0" fill="hold" grpId="2" nodeType="withEffect">
                                  <p:stCondLst>
                                    <p:cond delay="0"/>
                                  </p:stCondLst>
                                  <p:childTnLst>
                                    <p:animScale>
                                      <p:cBhvr>
                                        <p:cTn id="30" dur="2000" fill="hold"/>
                                        <p:tgtEl>
                                          <p:spTgt spid="7"/>
                                        </p:tgtEl>
                                      </p:cBhvr>
                                      <p:by x="50000" y="50000"/>
                                    </p:animScale>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5" grpId="2"/>
      <p:bldP spid="6" grpId="1"/>
      <p:bldP spid="6" grpId="2"/>
      <p:bldP spid="6" grpId="3"/>
      <p:bldP spid="6" grpId="4"/>
      <p:bldP spid="7" grpId="1"/>
      <p:bldP spid="7" grpId="2"/>
      <p:bldP spid="7" grpId="3"/>
      <p:bldP spid="7" grpId="4"/>
      <p:bldP spid="9"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8" name="Rectangle 7"/>
          <p:cNvSpPr/>
          <p:nvPr/>
        </p:nvSpPr>
        <p:spPr>
          <a:xfrm>
            <a:off x="359449" y="5657671"/>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4. “How do the structure, style and technique of the essay work together to create logos?”</a:t>
            </a:r>
          </a:p>
        </p:txBody>
      </p:sp>
      <p:sp>
        <p:nvSpPr>
          <p:cNvPr id="9" name="Rectangle 8"/>
          <p:cNvSpPr/>
          <p:nvPr/>
        </p:nvSpPr>
        <p:spPr>
          <a:xfrm>
            <a:off x="357158" y="5643578"/>
            <a:ext cx="8784551" cy="1200329"/>
          </a:xfrm>
          <a:prstGeom prst="rect">
            <a:avLst/>
          </a:prstGeom>
        </p:spPr>
        <p:txBody>
          <a:bodyPr wrap="square">
            <a:spAutoFit/>
          </a:bodyPr>
          <a:lstStyle/>
          <a:p>
            <a:r>
              <a:rPr lang="en-CA" sz="3600" dirty="0" smtClean="0">
                <a:solidFill>
                  <a:srgbClr val="C00000"/>
                </a:solidFill>
                <a:effectLst>
                  <a:outerShdw blurRad="38100" dist="38100" dir="2700000" algn="tl">
                    <a:srgbClr val="000000">
                      <a:alpha val="43137"/>
                    </a:srgbClr>
                  </a:outerShdw>
                </a:effectLst>
              </a:rPr>
              <a:t>4. “How do the structure, style and technique of the essay work together to create logos?”</a:t>
            </a:r>
          </a:p>
        </p:txBody>
      </p:sp>
      <p:sp>
        <p:nvSpPr>
          <p:cNvPr id="3" name="Rectangle 2"/>
          <p:cNvSpPr/>
          <p:nvPr/>
        </p:nvSpPr>
        <p:spPr>
          <a:xfrm>
            <a:off x="214282" y="1785926"/>
            <a:ext cx="8929718" cy="646331"/>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“What is being argued? What is the thesis?”</a:t>
            </a:r>
          </a:p>
        </p:txBody>
      </p:sp>
      <p:sp>
        <p:nvSpPr>
          <p:cNvPr id="5" name="Rectangle 4"/>
          <p:cNvSpPr/>
          <p:nvPr/>
        </p:nvSpPr>
        <p:spPr>
          <a:xfrm>
            <a:off x="285720" y="2460492"/>
            <a:ext cx="8784551"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“What points are offered to support this idea, and are they presented logically or has the author jumped to conclusions?”</a:t>
            </a:r>
          </a:p>
        </p:txBody>
      </p:sp>
      <p:sp>
        <p:nvSpPr>
          <p:cNvPr id="6" name="TextBox 5"/>
          <p:cNvSpPr txBox="1"/>
          <p:nvPr/>
        </p:nvSpPr>
        <p:spPr>
          <a:xfrm>
            <a:off x="221606" y="142852"/>
            <a:ext cx="7794826"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logos,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4357694"/>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“Does the author rely exclusively on logical appeals?”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xit" presetSubtype="0" fill="hold" grpId="0" nodeType="withEffect">
                                  <p:stCondLst>
                                    <p:cond delay="0"/>
                                  </p:stCondLst>
                                  <p:childTnLst>
                                    <p:animEffect transition="out" filter="fade">
                                      <p:cBhvr>
                                        <p:cTn id="9" dur="2000"/>
                                        <p:tgtEl>
                                          <p:spTgt spid="8"/>
                                        </p:tgtEl>
                                      </p:cBhvr>
                                    </p:animEffect>
                                    <p:set>
                                      <p:cBhvr>
                                        <p:cTn id="10"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TotalTime>
  <Words>1430</Words>
  <Application>Microsoft Office PowerPoint</Application>
  <PresentationFormat>On-screen Show (4:3)</PresentationFormat>
  <Paragraphs>130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The Persuasive Essay</vt:lpstr>
      <vt:lpstr>The Persuasive Essay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Persuasive Essay</dc:title>
  <dc:creator> </dc:creator>
  <cp:lastModifiedBy> </cp:lastModifiedBy>
  <cp:revision>78</cp:revision>
  <dcterms:created xsi:type="dcterms:W3CDTF">2009-08-26T15:46:25Z</dcterms:created>
  <dcterms:modified xsi:type="dcterms:W3CDTF">2010-09-10T15:07:32Z</dcterms:modified>
</cp:coreProperties>
</file>