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3" r:id="rId2"/>
    <p:sldId id="262" r:id="rId3"/>
    <p:sldId id="258" r:id="rId4"/>
    <p:sldId id="272" r:id="rId5"/>
    <p:sldId id="264" r:id="rId6"/>
    <p:sldId id="268" r:id="rId7"/>
    <p:sldId id="269" r:id="rId8"/>
    <p:sldId id="273" r:id="rId9"/>
    <p:sldId id="275" r:id="rId10"/>
    <p:sldId id="276" r:id="rId11"/>
    <p:sldId id="277" r:id="rId12"/>
  </p:sldIdLst>
  <p:sldSz cx="9144000" cy="6858000" type="screen4x3"/>
  <p:notesSz cx="6858000" cy="9077325"/>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DD7F"/>
    <a:srgbClr val="5380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776" autoAdjust="0"/>
  </p:normalViewPr>
  <p:slideViewPr>
    <p:cSldViewPr>
      <p:cViewPr>
        <p:scale>
          <a:sx n="52" d="100"/>
          <a:sy n="52" d="100"/>
        </p:scale>
        <p:origin x="-102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3866"/>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3866"/>
          </a:xfrm>
          <a:prstGeom prst="rect">
            <a:avLst/>
          </a:prstGeom>
        </p:spPr>
        <p:txBody>
          <a:bodyPr vert="horz" lIns="91440" tIns="45720" rIns="91440" bIns="45720" rtlCol="0"/>
          <a:lstStyle>
            <a:lvl1pPr algn="r">
              <a:defRPr sz="1200"/>
            </a:lvl1pPr>
          </a:lstStyle>
          <a:p>
            <a:fld id="{C30DBB7F-735F-4D1F-B803-67018886750F}" type="datetimeFigureOut">
              <a:rPr lang="en-US" smtClean="0"/>
              <a:pPr/>
              <a:t>9/7/2015</a:t>
            </a:fld>
            <a:endParaRPr lang="en-CA"/>
          </a:p>
        </p:txBody>
      </p:sp>
      <p:sp>
        <p:nvSpPr>
          <p:cNvPr id="4" name="Footer Placeholder 3"/>
          <p:cNvSpPr>
            <a:spLocks noGrp="1"/>
          </p:cNvSpPr>
          <p:nvPr>
            <p:ph type="ftr" sz="quarter" idx="2"/>
          </p:nvPr>
        </p:nvSpPr>
        <p:spPr>
          <a:xfrm>
            <a:off x="0" y="8621883"/>
            <a:ext cx="2971800" cy="453866"/>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21883"/>
            <a:ext cx="2971800" cy="453866"/>
          </a:xfrm>
          <a:prstGeom prst="rect">
            <a:avLst/>
          </a:prstGeom>
        </p:spPr>
        <p:txBody>
          <a:bodyPr vert="horz" lIns="91440" tIns="45720" rIns="91440" bIns="45720" rtlCol="0" anchor="b"/>
          <a:lstStyle>
            <a:lvl1pPr algn="r">
              <a:defRPr sz="1200"/>
            </a:lvl1pPr>
          </a:lstStyle>
          <a:p>
            <a:fld id="{DC52B8D9-125A-44AB-98CE-997209D36156}" type="slidenum">
              <a:rPr lang="en-CA" smtClean="0"/>
              <a:pPr/>
              <a:t>‹#›</a:t>
            </a:fld>
            <a:endParaRPr lang="en-CA"/>
          </a:p>
        </p:txBody>
      </p:sp>
    </p:spTree>
    <p:extLst>
      <p:ext uri="{BB962C8B-B14F-4D97-AF65-F5344CB8AC3E}">
        <p14:creationId xmlns:p14="http://schemas.microsoft.com/office/powerpoint/2010/main" val="1109535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3866"/>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3866"/>
          </a:xfrm>
          <a:prstGeom prst="rect">
            <a:avLst/>
          </a:prstGeom>
        </p:spPr>
        <p:txBody>
          <a:bodyPr vert="horz" lIns="91440" tIns="45720" rIns="91440" bIns="45720" rtlCol="0"/>
          <a:lstStyle>
            <a:lvl1pPr algn="r">
              <a:defRPr sz="1200"/>
            </a:lvl1pPr>
          </a:lstStyle>
          <a:p>
            <a:fld id="{943848BA-AC13-482A-9715-E7E545E968AC}" type="datetimeFigureOut">
              <a:rPr lang="en-US" smtClean="0"/>
              <a:pPr/>
              <a:t>9/7/2015</a:t>
            </a:fld>
            <a:endParaRPr lang="en-CA"/>
          </a:p>
        </p:txBody>
      </p:sp>
      <p:sp>
        <p:nvSpPr>
          <p:cNvPr id="4" name="Slide Image Placeholder 3"/>
          <p:cNvSpPr>
            <a:spLocks noGrp="1" noRot="1" noChangeAspect="1"/>
          </p:cNvSpPr>
          <p:nvPr>
            <p:ph type="sldImg" idx="2"/>
          </p:nvPr>
        </p:nvSpPr>
        <p:spPr>
          <a:xfrm>
            <a:off x="1160463" y="681038"/>
            <a:ext cx="4537075" cy="34036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11730"/>
            <a:ext cx="5486400" cy="40847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21883"/>
            <a:ext cx="2971800" cy="453866"/>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21883"/>
            <a:ext cx="2971800" cy="453866"/>
          </a:xfrm>
          <a:prstGeom prst="rect">
            <a:avLst/>
          </a:prstGeom>
        </p:spPr>
        <p:txBody>
          <a:bodyPr vert="horz" lIns="91440" tIns="45720" rIns="91440" bIns="45720" rtlCol="0" anchor="b"/>
          <a:lstStyle>
            <a:lvl1pPr algn="r">
              <a:defRPr sz="1200"/>
            </a:lvl1pPr>
          </a:lstStyle>
          <a:p>
            <a:fld id="{2EAEE041-58AB-4D04-94D6-70311E679261}" type="slidenum">
              <a:rPr lang="en-CA" smtClean="0"/>
              <a:pPr/>
              <a:t>‹#›</a:t>
            </a:fld>
            <a:endParaRPr lang="en-CA"/>
          </a:p>
        </p:txBody>
      </p:sp>
    </p:spTree>
    <p:extLst>
      <p:ext uri="{BB962C8B-B14F-4D97-AF65-F5344CB8AC3E}">
        <p14:creationId xmlns:p14="http://schemas.microsoft.com/office/powerpoint/2010/main" val="2488233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the first BIG unit of this</a:t>
            </a:r>
            <a:r>
              <a:rPr lang="en-CA" baseline="0" dirty="0" smtClean="0"/>
              <a:t> course. You will be reading many essays and eventually writing your own.  This is a big deal considering the fact that this is UNIVERSITY ENGLISH and presumably you will all be writing essays for professors next year. In the heyday of my university career I was writing upwards of 30 essays a year. You have got a year to go before you are thrown into that world and this is the course in which you receive the most detailed essay preparation. Therefore this unit is, not only the FIRST BIG UNIT but, the most IMPORTANT unit. But never fear, with your attention and hard work, you can master it.</a:t>
            </a:r>
          </a:p>
        </p:txBody>
      </p:sp>
      <p:sp>
        <p:nvSpPr>
          <p:cNvPr id="4" name="Slide Number Placeholder 3"/>
          <p:cNvSpPr>
            <a:spLocks noGrp="1"/>
          </p:cNvSpPr>
          <p:nvPr>
            <p:ph type="sldNum" sz="quarter" idx="10"/>
          </p:nvPr>
        </p:nvSpPr>
        <p:spPr/>
        <p:txBody>
          <a:bodyPr/>
          <a:lstStyle/>
          <a:p>
            <a:fld id="{2EAEE041-58AB-4D04-94D6-70311E679261}"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First</a:t>
            </a:r>
            <a:r>
              <a:rPr lang="en-CA" sz="1200" kern="1200" baseline="0" dirty="0" smtClean="0">
                <a:solidFill>
                  <a:schemeClr val="tx1"/>
                </a:solidFill>
                <a:latin typeface="+mn-lt"/>
                <a:ea typeface="+mn-ea"/>
                <a:cs typeface="+mn-cs"/>
              </a:rPr>
              <a:t> of all, what is a persuasive essay?</a:t>
            </a:r>
            <a:endParaRPr lang="en-CA"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EAEE041-58AB-4D04-94D6-70311E679261}"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solidFill>
                  <a:schemeClr val="tx1"/>
                </a:solidFill>
              </a:rPr>
              <a:t>Aristotle’s Art of Persuasion</a:t>
            </a:r>
            <a:r>
              <a:rPr lang="en-CA" baseline="0" dirty="0" smtClean="0">
                <a:solidFill>
                  <a:schemeClr val="tx1"/>
                </a:solidFill>
              </a:rPr>
              <a:t> includes three elements: ethos, pathos and logos. </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Not</a:t>
            </a:r>
            <a:r>
              <a:rPr lang="en-CA" baseline="0" dirty="0" smtClean="0"/>
              <a:t> to be confused with </a:t>
            </a:r>
            <a:r>
              <a:rPr lang="en-CA" sz="1200" b="0" i="1" kern="1200" dirty="0" smtClean="0">
                <a:solidFill>
                  <a:schemeClr val="tx1"/>
                </a:solidFill>
                <a:latin typeface="+mn-lt"/>
                <a:ea typeface="+mn-ea"/>
                <a:cs typeface="+mn-cs"/>
              </a:rPr>
              <a:t>Athos, </a:t>
            </a:r>
            <a:r>
              <a:rPr lang="en-CA" sz="1200" b="0" i="1" kern="1200" dirty="0" err="1" smtClean="0">
                <a:solidFill>
                  <a:schemeClr val="tx1"/>
                </a:solidFill>
                <a:latin typeface="+mn-lt"/>
                <a:ea typeface="+mn-ea"/>
                <a:cs typeface="+mn-cs"/>
              </a:rPr>
              <a:t>Porthos</a:t>
            </a:r>
            <a:r>
              <a:rPr lang="en-CA" sz="1200" b="0" i="1" kern="1200" dirty="0" smtClean="0">
                <a:solidFill>
                  <a:schemeClr val="tx1"/>
                </a:solidFill>
                <a:latin typeface="+mn-lt"/>
                <a:ea typeface="+mn-ea"/>
                <a:cs typeface="+mn-cs"/>
              </a:rPr>
              <a:t>, and </a:t>
            </a:r>
            <a:r>
              <a:rPr lang="en-CA" sz="1200" b="0" i="1" kern="1200" dirty="0" err="1" smtClean="0">
                <a:solidFill>
                  <a:schemeClr val="tx1"/>
                </a:solidFill>
                <a:latin typeface="+mn-lt"/>
                <a:ea typeface="+mn-ea"/>
                <a:cs typeface="+mn-cs"/>
              </a:rPr>
              <a:t>Aramis</a:t>
            </a:r>
            <a:r>
              <a:rPr lang="en-CA" sz="1200" b="0" i="1" kern="1200" dirty="0" smtClean="0">
                <a:solidFill>
                  <a:schemeClr val="tx1"/>
                </a:solidFill>
                <a:latin typeface="+mn-lt"/>
                <a:ea typeface="+mn-ea"/>
                <a:cs typeface="+mn-cs"/>
              </a:rPr>
              <a:t>, </a:t>
            </a:r>
            <a:r>
              <a:rPr lang="en-CA" baseline="0" dirty="0" smtClean="0"/>
              <a:t>the three musketeers.</a:t>
            </a:r>
            <a:endParaRPr lang="en-CA" dirty="0">
              <a:solidFill>
                <a:schemeClr val="tx1"/>
              </a:solidFill>
            </a:endParaRPr>
          </a:p>
        </p:txBody>
      </p:sp>
      <p:sp>
        <p:nvSpPr>
          <p:cNvPr id="4" name="Slide Number Placeholder 3"/>
          <p:cNvSpPr>
            <a:spLocks noGrp="1"/>
          </p:cNvSpPr>
          <p:nvPr>
            <p:ph type="sldNum" sz="quarter" idx="10"/>
          </p:nvPr>
        </p:nvSpPr>
        <p:spPr/>
        <p:txBody>
          <a:bodyPr/>
          <a:lstStyle/>
          <a:p>
            <a:fld id="{2EAEE041-58AB-4D04-94D6-70311E679261}"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Aristotle taught that a speaker's ability to persuade is based on how well the speaker appeals to his or her audience in three different areas: ethos (ethical appeals), pathos (emotional appeals), and logos (logical appeals). These areas form something that later rhetoricians have called the Rhetorical Triangle.</a:t>
            </a:r>
          </a:p>
          <a:p>
            <a:endParaRPr lang="en-CA" dirty="0" smtClean="0"/>
          </a:p>
          <a:p>
            <a:r>
              <a:rPr lang="en-CA" dirty="0" smtClean="0"/>
              <a:t>Ethos is basically credibility.</a:t>
            </a:r>
          </a:p>
          <a:p>
            <a:r>
              <a:rPr lang="en-CA" dirty="0" smtClean="0"/>
              <a:t>Ask yourself...</a:t>
            </a:r>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 “Is the author knowledgeable on the subject?”</a:t>
            </a:r>
          </a:p>
          <a:p>
            <a:r>
              <a:rPr lang="en-CA" sz="1200" i="1" kern="1200" dirty="0" smtClean="0">
                <a:solidFill>
                  <a:schemeClr val="tx1"/>
                </a:solidFill>
                <a:latin typeface="+mn-lt"/>
                <a:ea typeface="+mn-ea"/>
                <a:cs typeface="+mn-cs"/>
              </a:rPr>
              <a:t>For</a:t>
            </a:r>
            <a:r>
              <a:rPr lang="en-CA" sz="1200" i="1" kern="1200" baseline="0" dirty="0" smtClean="0">
                <a:solidFill>
                  <a:schemeClr val="tx1"/>
                </a:solidFill>
                <a:latin typeface="+mn-lt"/>
                <a:ea typeface="+mn-ea"/>
                <a:cs typeface="+mn-cs"/>
              </a:rPr>
              <a:t> example, a</a:t>
            </a:r>
            <a:r>
              <a:rPr lang="en-CA" sz="1200" i="1" kern="1200" dirty="0" smtClean="0">
                <a:solidFill>
                  <a:schemeClr val="tx1"/>
                </a:solidFill>
                <a:latin typeface="+mn-lt"/>
                <a:ea typeface="+mn-ea"/>
                <a:cs typeface="+mn-cs"/>
              </a:rPr>
              <a:t>n aerospace engineer arguing the value of classical literature in the high school classroom carries less gravity than a university student’s argument on the same subject.</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“Is the author free of any vested interest or ulterior motive in the outcome of the debate?”</a:t>
            </a:r>
          </a:p>
          <a:p>
            <a:r>
              <a:rPr lang="en-CA" sz="1200" i="1" kern="1200" dirty="0" smtClean="0">
                <a:solidFill>
                  <a:schemeClr val="tx1"/>
                </a:solidFill>
                <a:latin typeface="+mn-lt"/>
                <a:ea typeface="+mn-ea"/>
                <a:cs typeface="+mn-cs"/>
              </a:rPr>
              <a:t>A person pleading innocence of a crime or a 17 year old arguing in favour of lowering the legal age of majority in Ontario are both examples of individuals who have a vested interest in the outcome of the argument.</a:t>
            </a:r>
          </a:p>
          <a:p>
            <a:endParaRPr lang="en-CA" dirty="0" smtClean="0"/>
          </a:p>
          <a:p>
            <a:r>
              <a:rPr lang="en-CA" dirty="0" smtClean="0"/>
              <a:t>“Does the author treat opposing views with respect</a:t>
            </a:r>
            <a:r>
              <a:rPr lang="en-CA" baseline="0" dirty="0" smtClean="0"/>
              <a:t> or take cheap shots at opponents?”</a:t>
            </a:r>
          </a:p>
          <a:p>
            <a:pPr marL="0" marR="0" indent="0" algn="l" defTabSz="914400" rtl="0" eaLnBrk="1" fontAlgn="auto" latinLnBrk="0" hangingPunct="1">
              <a:lnSpc>
                <a:spcPct val="100000"/>
              </a:lnSpc>
              <a:spcBef>
                <a:spcPts val="0"/>
              </a:spcBef>
              <a:spcAft>
                <a:spcPts val="0"/>
              </a:spcAft>
              <a:buClrTx/>
              <a:buSzTx/>
              <a:buFontTx/>
              <a:buNone/>
              <a:tabLst/>
              <a:defRPr/>
            </a:pPr>
            <a:r>
              <a:rPr lang="en-CA" i="1" dirty="0" smtClean="0"/>
              <a:t>Consider all of those hours you have spent</a:t>
            </a:r>
            <a:r>
              <a:rPr lang="en-CA" i="1" baseline="0" dirty="0" smtClean="0"/>
              <a:t> watching CPAC, Cable Public Affairs Channel, and during the question period you might hear one MP say to another, “My honourable opponent...”  they are trying to establish ethos before they take aim at their policies.</a:t>
            </a:r>
            <a:endParaRPr lang="en-CA" i="1"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If</a:t>
            </a:r>
            <a:r>
              <a:rPr lang="en-CA" baseline="0" dirty="0" smtClean="0"/>
              <a:t> not in the hundreds of persuasive essays you all read over the summer, then you have at least experienced some pathos in advertising.</a:t>
            </a:r>
          </a:p>
        </p:txBody>
      </p:sp>
      <p:sp>
        <p:nvSpPr>
          <p:cNvPr id="4" name="Slide Number Placeholder 3"/>
          <p:cNvSpPr>
            <a:spLocks noGrp="1"/>
          </p:cNvSpPr>
          <p:nvPr>
            <p:ph type="sldNum" sz="quarter" idx="10"/>
          </p:nvPr>
        </p:nvSpPr>
        <p:spPr/>
        <p:txBody>
          <a:bodyPr/>
          <a:lstStyle/>
          <a:p>
            <a:fld id="{2EAEE041-58AB-4D04-94D6-70311E679261}"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“Does the writer appeal to your emotions,</a:t>
            </a:r>
            <a:r>
              <a:rPr lang="en-CA" baseline="0" dirty="0" smtClean="0"/>
              <a:t> o</a:t>
            </a:r>
            <a:r>
              <a:rPr lang="en-CA" dirty="0" smtClean="0"/>
              <a:t>r</a:t>
            </a:r>
            <a:r>
              <a:rPr lang="en-CA" baseline="0" dirty="0" smtClean="0"/>
              <a:t> </a:t>
            </a:r>
            <a:r>
              <a:rPr lang="en-CA" dirty="0" smtClean="0"/>
              <a:t>is the essay loaded with facts, figures, and nothing else?”</a:t>
            </a:r>
          </a:p>
          <a:p>
            <a:r>
              <a:rPr lang="en-CA" i="1" dirty="0" smtClean="0"/>
              <a:t>feelings of sadness, pride, fear, being young, anger, patriotism, love, justice? </a:t>
            </a:r>
          </a:p>
          <a:p>
            <a:endParaRPr lang="en-CA" dirty="0" smtClean="0"/>
          </a:p>
          <a:p>
            <a:r>
              <a:rPr lang="en-CA" dirty="0" smtClean="0"/>
              <a:t>“Is the emotional appeal effective or overwhelming?”  </a:t>
            </a:r>
          </a:p>
          <a:p>
            <a:r>
              <a:rPr lang="en-CA" i="1" dirty="0" smtClean="0"/>
              <a:t>After seeing many save</a:t>
            </a:r>
            <a:r>
              <a:rPr lang="en-CA" i="1" baseline="0" dirty="0" smtClean="0"/>
              <a:t> the children, for example, the guilt can be overwhelming and often have to opposite effect on viewers; They change the channel.</a:t>
            </a:r>
            <a:endParaRPr lang="en-CA" i="1" dirty="0" smtClean="0"/>
          </a:p>
          <a:p>
            <a:endParaRPr lang="en-CA" dirty="0" smtClean="0"/>
          </a:p>
          <a:p>
            <a:r>
              <a:rPr lang="en-CA" dirty="0" smtClean="0"/>
              <a:t>“Specifically,</a:t>
            </a:r>
            <a:r>
              <a:rPr lang="en-CA" baseline="0" dirty="0" smtClean="0"/>
              <a:t> how does the author access these emotions?”</a:t>
            </a:r>
            <a:endParaRPr lang="en-CA" dirty="0" smtClean="0"/>
          </a:p>
          <a:p>
            <a:r>
              <a:rPr lang="en-CA" i="1" dirty="0" smtClean="0"/>
              <a:t>- Perhaps a writer will offer an anecdote to illustrate suffering.</a:t>
            </a:r>
          </a:p>
          <a:p>
            <a:r>
              <a:rPr lang="en-CA" i="1" dirty="0" smtClean="0"/>
              <a:t>- Or appeal to readers as parents concerned for their children. </a:t>
            </a:r>
          </a:p>
        </p:txBody>
      </p:sp>
      <p:sp>
        <p:nvSpPr>
          <p:cNvPr id="4" name="Slide Number Placeholder 3"/>
          <p:cNvSpPr>
            <a:spLocks noGrp="1"/>
          </p:cNvSpPr>
          <p:nvPr>
            <p:ph type="sldNum" sz="quarter" idx="10"/>
          </p:nvPr>
        </p:nvSpPr>
        <p:spPr/>
        <p:txBody>
          <a:bodyPr/>
          <a:lstStyle/>
          <a:p>
            <a:fld id="{2EAEE041-58AB-4D04-94D6-70311E679261}"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Supporting</a:t>
            </a:r>
            <a:r>
              <a:rPr lang="en-CA" baseline="0" dirty="0" smtClean="0"/>
              <a:t> details could include...</a:t>
            </a:r>
          </a:p>
          <a:p>
            <a:r>
              <a:rPr lang="en-CA" sz="1200" kern="1200" dirty="0" smtClean="0">
                <a:solidFill>
                  <a:schemeClr val="tx1"/>
                </a:solidFill>
                <a:latin typeface="+mn-lt"/>
                <a:ea typeface="+mn-ea"/>
                <a:cs typeface="+mn-cs"/>
              </a:rPr>
              <a:t>facts, case studies,</a:t>
            </a:r>
            <a:r>
              <a:rPr lang="en-CA" sz="1200" kern="1200" baseline="0" dirty="0" smtClean="0">
                <a:solidFill>
                  <a:schemeClr val="tx1"/>
                </a:solidFill>
                <a:latin typeface="+mn-lt"/>
                <a:ea typeface="+mn-ea"/>
                <a:cs typeface="+mn-cs"/>
              </a:rPr>
              <a:t> </a:t>
            </a:r>
            <a:r>
              <a:rPr lang="en-CA" sz="1200" kern="1200" dirty="0" smtClean="0">
                <a:solidFill>
                  <a:schemeClr val="tx1"/>
                </a:solidFill>
                <a:latin typeface="+mn-lt"/>
                <a:ea typeface="+mn-ea"/>
                <a:cs typeface="+mn-cs"/>
              </a:rPr>
              <a:t>statistics, experiments, analogies, anecdotes, or authority voices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CONSIDER...</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“What is being argued here, or what is the author's thesis?”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“What points are offered to support this idea, </a:t>
            </a:r>
            <a:r>
              <a:rPr lang="en-CA" sz="1200" kern="1200" dirty="0" smtClean="0">
                <a:solidFill>
                  <a:schemeClr val="tx1"/>
                </a:solidFill>
                <a:effectLst>
                  <a:outerShdw blurRad="50800" dist="38100" algn="tr" rotWithShape="0">
                    <a:prstClr val="black">
                      <a:alpha val="40000"/>
                    </a:prstClr>
                  </a:outerShdw>
                </a:effectLst>
                <a:latin typeface="+mn-lt"/>
                <a:ea typeface="+mn-ea"/>
                <a:cs typeface="+mn-cs"/>
              </a:rPr>
              <a:t>and are they presented logically or has the author jumped to conclusions</a:t>
            </a:r>
            <a:r>
              <a:rPr lang="en-CA"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“Does the</a:t>
            </a:r>
            <a:r>
              <a:rPr lang="en-CA" sz="1200" kern="1200" baseline="0" dirty="0" smtClean="0">
                <a:solidFill>
                  <a:schemeClr val="tx1"/>
                </a:solidFill>
                <a:latin typeface="+mn-lt"/>
                <a:ea typeface="+mn-ea"/>
                <a:cs typeface="+mn-cs"/>
              </a:rPr>
              <a:t> author r</a:t>
            </a:r>
            <a:r>
              <a:rPr lang="en-CA" sz="1200" kern="1200" dirty="0" smtClean="0">
                <a:solidFill>
                  <a:schemeClr val="tx1"/>
                </a:solidFill>
                <a:latin typeface="+mn-lt"/>
                <a:ea typeface="+mn-ea"/>
                <a:cs typeface="+mn-cs"/>
              </a:rPr>
              <a:t>ely exclusively on logical appeals?”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i="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outerShdw blurRad="50800" dist="38100" algn="tr" rotWithShape="0">
                    <a:prstClr val="black">
                      <a:alpha val="40000"/>
                    </a:prstClr>
                  </a:outerShdw>
                </a:effectLst>
                <a:latin typeface="+mn-lt"/>
                <a:ea typeface="+mn-ea"/>
                <a:cs typeface="+mn-cs"/>
              </a:rPr>
              <a:t>“How do the structure, style and technique of the essay work together to create logos?”</a:t>
            </a:r>
            <a:endParaRPr lang="en-CA" i="1" dirty="0" smtClean="0"/>
          </a:p>
        </p:txBody>
      </p:sp>
      <p:sp>
        <p:nvSpPr>
          <p:cNvPr id="4" name="Slide Number Placeholder 3"/>
          <p:cNvSpPr>
            <a:spLocks noGrp="1"/>
          </p:cNvSpPr>
          <p:nvPr>
            <p:ph type="sldNum" sz="quarter" idx="10"/>
          </p:nvPr>
        </p:nvSpPr>
        <p:spPr/>
        <p:txBody>
          <a:bodyPr/>
          <a:lstStyle/>
          <a:p>
            <a:fld id="{2EAEE041-58AB-4D04-94D6-70311E679261}"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Note that this triangle is essentially equilateral, which</a:t>
            </a:r>
            <a:r>
              <a:rPr lang="en-CA" baseline="0" dirty="0" smtClean="0"/>
              <a:t> illustrates the concept that each appeal is equally important </a:t>
            </a:r>
            <a:r>
              <a:rPr lang="en-CA" dirty="0" smtClean="0"/>
              <a:t>as the others. It also suggests that a BALANCE of the three is important. </a:t>
            </a:r>
            <a:r>
              <a:rPr lang="en-CA" b="1" dirty="0" smtClean="0"/>
              <a:t>Too much of one is likely to produce an argument that readers will either find unconvincing or that will cause them to stop reading.</a:t>
            </a:r>
            <a:r>
              <a:rPr lang="en-CA" dirty="0" smtClean="0"/>
              <a:t>  </a:t>
            </a:r>
          </a:p>
          <a:p>
            <a:r>
              <a:rPr lang="en-CA" dirty="0" smtClean="0"/>
              <a:t>FOR EXAMPLE, an overwhelming emotional argument may make us feel that the author is relying exclusively on emotions rather than offering solid reasoning. Or, if an argument contains only facts and figures and no emotional appeals, we may simply get bored. All these defects may, in turn, affect the author's ethical appeal: how can we trust a writer who appeals only to our emotions? What common ground do we have with a writer who doesn't appeal to our emotions at all?  </a:t>
            </a:r>
          </a:p>
          <a:p>
            <a:endParaRPr lang="en-CA" dirty="0" smtClean="0"/>
          </a:p>
          <a:p>
            <a:r>
              <a:rPr lang="en-CA" dirty="0" smtClean="0"/>
              <a:t>Ethos and Pathos</a:t>
            </a:r>
            <a:r>
              <a:rPr lang="en-CA" baseline="0" dirty="0" smtClean="0"/>
              <a:t> are pretty easy and we will discuss them in more detail in regards to specific essays.</a:t>
            </a:r>
          </a:p>
          <a:p>
            <a:r>
              <a:rPr lang="en-CA" baseline="0" dirty="0" smtClean="0"/>
              <a:t>Logos, on the other hand, is a little more tricky.</a:t>
            </a:r>
          </a:p>
          <a:p>
            <a:endParaRPr lang="en-CA" dirty="0"/>
          </a:p>
        </p:txBody>
      </p:sp>
      <p:sp>
        <p:nvSpPr>
          <p:cNvPr id="4" name="Slide Number Placeholder 3"/>
          <p:cNvSpPr>
            <a:spLocks noGrp="1"/>
          </p:cNvSpPr>
          <p:nvPr>
            <p:ph type="sldNum" sz="quarter" idx="10"/>
          </p:nvPr>
        </p:nvSpPr>
        <p:spPr/>
        <p:txBody>
          <a:bodyPr/>
          <a:lstStyle/>
          <a:p>
            <a:fld id="{2EAEE041-58AB-4D04-94D6-70311E679261}" type="slidenum">
              <a:rPr lang="en-CA" smtClean="0"/>
              <a:pPr/>
              <a:t>11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CD3F25-3744-454D-8878-75D2E93B6BDA}" type="datetimeFigureOut">
              <a:rPr lang="en-US" smtClean="0"/>
              <a:pPr/>
              <a:t>9/7/2015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ACD3F25-3744-454D-8878-75D2E93B6BDA}" type="datetimeFigureOut">
              <a:rPr lang="en-US" smtClean="0"/>
              <a:pPr/>
              <a:t>9/7/2015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ACD3F25-3744-454D-8878-75D2E93B6BDA}" type="datetimeFigureOut">
              <a:rPr lang="en-US" smtClean="0"/>
              <a:pPr/>
              <a:t>9/7/2015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ACD3F25-3744-454D-8878-75D2E93B6BDA}" type="datetimeFigureOut">
              <a:rPr lang="en-US" smtClean="0"/>
              <a:pPr/>
              <a:t>9/7/2015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D3F25-3744-454D-8878-75D2E93B6BDA}" type="datetimeFigureOut">
              <a:rPr lang="en-US" smtClean="0"/>
              <a:pPr/>
              <a:t>9/7/2015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CD3F25-3744-454D-8878-75D2E93B6BDA}" type="datetimeFigureOut">
              <a:rPr lang="en-US" smtClean="0"/>
              <a:pPr/>
              <a:t>9/7/2015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CD3F25-3744-454D-8878-75D2E93B6BDA}" type="datetimeFigureOut">
              <a:rPr lang="en-US" smtClean="0"/>
              <a:pPr/>
              <a:t>9/7/2015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CD3F25-3744-454D-8878-75D2E93B6BDA}" type="datetimeFigureOut">
              <a:rPr lang="en-US" smtClean="0"/>
              <a:pPr/>
              <a:t>9/7/2015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CBE4B0-EDDD-448E-A70E-EEA57114E312}"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CD3F25-3744-454D-8878-75D2E93B6BDA}" type="datetimeFigureOut">
              <a:rPr lang="en-US" smtClean="0"/>
              <a:pPr/>
              <a:t>9/7/2015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BE4B0-EDDD-448E-A70E-EEA57114E312}"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0DD7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2910" y="692696"/>
            <a:ext cx="7772400" cy="2600342"/>
          </a:xfrm>
        </p:spPr>
        <p:txBody>
          <a:bodyPr>
            <a:normAutofit fontScale="90000"/>
          </a:bodyPr>
          <a:lstStyle/>
          <a:p>
            <a:r>
              <a:rPr lang="en-CA" sz="8800" dirty="0" smtClean="0">
                <a:latin typeface="Circus Ornate" pitchFamily="2" charset="0"/>
              </a:rPr>
              <a:t/>
            </a:r>
            <a:br>
              <a:rPr lang="en-CA" sz="8800" dirty="0" smtClean="0">
                <a:latin typeface="Circus Ornate" pitchFamily="2" charset="0"/>
              </a:rPr>
            </a:br>
            <a:r>
              <a:rPr lang="en-CA" sz="8800" dirty="0" smtClean="0">
                <a:latin typeface="Circus Ornate" pitchFamily="2" charset="0"/>
              </a:rPr>
              <a:t/>
            </a:r>
            <a:br>
              <a:rPr lang="en-CA" sz="8800" dirty="0" smtClean="0">
                <a:latin typeface="Circus Ornate" pitchFamily="2" charset="0"/>
              </a:rPr>
            </a:br>
            <a:r>
              <a:rPr lang="en-CA" sz="10700" b="1" dirty="0" smtClean="0">
                <a:latin typeface="Circus Ornate" pitchFamily="2" charset="0"/>
              </a:rPr>
              <a:t>The Persuasive Essay</a:t>
            </a:r>
            <a:endParaRPr lang="en-CA" sz="10700" b="1" dirty="0">
              <a:latin typeface="Circus Ornate" pitchFamily="2"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714356"/>
            <a:ext cx="7772400" cy="2600342"/>
          </a:xfrm>
        </p:spPr>
        <p:txBody>
          <a:bodyPr>
            <a:normAutofit/>
          </a:bodyPr>
          <a:lstStyle/>
          <a:p>
            <a:r>
              <a:rPr lang="en-CA" dirty="0" smtClean="0">
                <a:solidFill>
                  <a:srgbClr val="FF0000"/>
                </a:solidFill>
                <a:latin typeface="Circus Ornate" pitchFamily="2" charset="0"/>
              </a:rPr>
              <a:t>The Persuasive Essay</a:t>
            </a:r>
            <a:endParaRPr lang="en-CA" dirty="0">
              <a:solidFill>
                <a:srgbClr val="FF0000"/>
              </a:solidFill>
              <a:latin typeface="Circus Ornate" pitchFamily="2" charset="0"/>
            </a:endParaRPr>
          </a:p>
        </p:txBody>
      </p:sp>
      <p:pic>
        <p:nvPicPr>
          <p:cNvPr id="7170" name="Picture 2" descr="http://www.geocities.com/fastgun1690/deputy-sheriff-badge.jpg"/>
          <p:cNvPicPr>
            <a:picLocks noChangeAspect="1" noChangeArrowheads="1"/>
          </p:cNvPicPr>
          <p:nvPr/>
        </p:nvPicPr>
        <p:blipFill>
          <a:blip r:embed="rId3" cstate="print"/>
          <a:srcRect/>
          <a:stretch>
            <a:fillRect/>
          </a:stretch>
        </p:blipFill>
        <p:spPr bwMode="auto">
          <a:xfrm>
            <a:off x="0" y="0"/>
            <a:ext cx="5643602" cy="6355408"/>
          </a:xfrm>
          <a:prstGeom prst="rect">
            <a:avLst/>
          </a:prstGeom>
          <a:noFill/>
        </p:spPr>
      </p:pic>
      <p:sp>
        <p:nvSpPr>
          <p:cNvPr id="4" name="TextBox 3"/>
          <p:cNvSpPr txBox="1"/>
          <p:nvPr/>
        </p:nvSpPr>
        <p:spPr>
          <a:xfrm>
            <a:off x="5786446" y="582771"/>
            <a:ext cx="2714644" cy="5632311"/>
          </a:xfrm>
          <a:prstGeom prst="rect">
            <a:avLst/>
          </a:prstGeom>
          <a:noFill/>
        </p:spPr>
        <p:txBody>
          <a:bodyPr wrap="square" rtlCol="0">
            <a:spAutoFit/>
          </a:bodyPr>
          <a:lstStyle/>
          <a:p>
            <a:r>
              <a:rPr lang="en-CA" sz="3600" dirty="0" smtClean="0">
                <a:solidFill>
                  <a:schemeClr val="bg1"/>
                </a:solidFill>
              </a:rPr>
              <a:t>This lesson will give you the language  you need  to start analysing  the effectiveness of persuasive essays.</a:t>
            </a:r>
            <a:endParaRPr lang="en-CA" sz="36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Scale>
                                      <p:cBhvr>
                                        <p:cTn id="7" dur="1000" decel="50000" fill="hold">
                                          <p:stCondLst>
                                            <p:cond delay="0"/>
                                          </p:stCondLst>
                                        </p:cTn>
                                        <p:tgtEl>
                                          <p:spTgt spid="71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170"/>
                                        </p:tgtEl>
                                        <p:attrNameLst>
                                          <p:attrName>ppt_x</p:attrName>
                                          <p:attrName>ppt_y</p:attrName>
                                        </p:attrNameLst>
                                      </p:cBhvr>
                                    </p:animMotion>
                                    <p:animEffect transition="in" filter="fade">
                                      <p:cBhvr>
                                        <p:cTn id="9" dur="1000"/>
                                        <p:tgtEl>
                                          <p:spTgt spid="7170"/>
                                        </p:tgtEl>
                                      </p:cBhvr>
                                    </p:animEffect>
                                  </p:childTnLst>
                                </p:cTn>
                              </p:par>
                              <p:par>
                                <p:cTn id="10" presetID="55" presetClass="exit" presetSubtype="0" fill="hold" grpId="0" nodeType="withEffect">
                                  <p:stCondLst>
                                    <p:cond delay="0"/>
                                  </p:stCondLst>
                                  <p:childTnLst>
                                    <p:anim calcmode="lin" valueType="num">
                                      <p:cBhvr>
                                        <p:cTn id="11" dur="1000"/>
                                        <p:tgtEl>
                                          <p:spTgt spid="2"/>
                                        </p:tgtEl>
                                        <p:attrNameLst>
                                          <p:attrName>ppt_w</p:attrName>
                                        </p:attrNameLst>
                                      </p:cBhvr>
                                      <p:tavLst>
                                        <p:tav tm="0">
                                          <p:val>
                                            <p:strVal val="ppt_w"/>
                                          </p:val>
                                        </p:tav>
                                        <p:tav tm="100000">
                                          <p:val>
                                            <p:strVal val="ppt_w*0.70"/>
                                          </p:val>
                                        </p:tav>
                                      </p:tavLst>
                                    </p:anim>
                                    <p:anim calcmode="lin" valueType="num">
                                      <p:cBhvr>
                                        <p:cTn id="12" dur="1000"/>
                                        <p:tgtEl>
                                          <p:spTgt spid="2"/>
                                        </p:tgtEl>
                                        <p:attrNameLst>
                                          <p:attrName>ppt_h</p:attrName>
                                        </p:attrNameLst>
                                      </p:cBhvr>
                                      <p:tavLst>
                                        <p:tav tm="0">
                                          <p:val>
                                            <p:strVal val="ppt_h"/>
                                          </p:val>
                                        </p:tav>
                                        <p:tav tm="100000">
                                          <p:val>
                                            <p:strVal val="ppt_h"/>
                                          </p:val>
                                        </p:tav>
                                      </p:tavLst>
                                    </p:anim>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143000"/>
            <a:ext cx="8210872" cy="4524315"/>
          </a:xfrm>
          <a:prstGeom prst="rect">
            <a:avLst/>
          </a:prstGeom>
          <a:noFill/>
        </p:spPr>
        <p:txBody>
          <a:bodyPr wrap="square" rtlCol="0">
            <a:spAutoFit/>
          </a:bodyPr>
          <a:lstStyle/>
          <a:p>
            <a:r>
              <a:rPr lang="en-CA" sz="4800" dirty="0" smtClean="0">
                <a:solidFill>
                  <a:srgbClr val="92D050"/>
                </a:solidFill>
              </a:rPr>
              <a:t>The writer wishes to convince the reader to believe his/her thesis (establishing ethos or credibility) through the use of  STRONG argument (logic) and emotional appeal (pathos).</a:t>
            </a:r>
            <a:endParaRPr lang="en-CA" sz="4800" dirty="0">
              <a:solidFill>
                <a:srgbClr val="92D050"/>
              </a:solidFill>
            </a:endParaRPr>
          </a:p>
        </p:txBody>
      </p:sp>
    </p:spTree>
  </p:cSld>
  <p:clrMapOvr>
    <a:masterClrMapping/>
  </p:clrMapOvr>
  <p:transition>
    <p:sndAc>
      <p:stSnd>
        <p:snd r:embed="rId3" name="suction.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esternparadigm.files.wordpress.com/2008/10/aristotle.jpg"/>
          <p:cNvPicPr>
            <a:picLocks noChangeAspect="1" noChangeArrowheads="1"/>
          </p:cNvPicPr>
          <p:nvPr/>
        </p:nvPicPr>
        <p:blipFill>
          <a:blip r:embed="rId3" cstate="print"/>
          <a:srcRect/>
          <a:stretch>
            <a:fillRect/>
          </a:stretch>
        </p:blipFill>
        <p:spPr bwMode="auto">
          <a:xfrm>
            <a:off x="2714612" y="0"/>
            <a:ext cx="5715000" cy="6858000"/>
          </a:xfrm>
          <a:prstGeom prst="ellipse">
            <a:avLst/>
          </a:prstGeom>
          <a:noFill/>
          <a:effectLst>
            <a:softEdge rad="317500"/>
          </a:effectLst>
        </p:spPr>
      </p:pic>
      <p:sp>
        <p:nvSpPr>
          <p:cNvPr id="3" name="TextBox 2"/>
          <p:cNvSpPr txBox="1"/>
          <p:nvPr/>
        </p:nvSpPr>
        <p:spPr>
          <a:xfrm>
            <a:off x="470362" y="357166"/>
            <a:ext cx="3530134" cy="1323439"/>
          </a:xfrm>
          <a:prstGeom prst="rect">
            <a:avLst/>
          </a:prstGeom>
          <a:noFill/>
        </p:spPr>
        <p:txBody>
          <a:bodyPr wrap="none" rtlCol="0">
            <a:spAutoFit/>
          </a:bodyPr>
          <a:lstStyle/>
          <a:p>
            <a:r>
              <a:rPr lang="en-CA" sz="4800" dirty="0" smtClean="0">
                <a:solidFill>
                  <a:schemeClr val="bg1"/>
                </a:solidFill>
                <a:latin typeface="BankGothic Md BT" pitchFamily="34" charset="0"/>
              </a:rPr>
              <a:t>Aristotle</a:t>
            </a:r>
          </a:p>
          <a:p>
            <a:r>
              <a:rPr lang="en-CA" sz="3200" dirty="0" smtClean="0">
                <a:solidFill>
                  <a:schemeClr val="bg1"/>
                </a:solidFill>
                <a:latin typeface="BankGothic Md BT" pitchFamily="34" charset="0"/>
              </a:rPr>
              <a:t>384 – 322 BC</a:t>
            </a:r>
            <a:endParaRPr lang="en-CA" sz="3200" dirty="0">
              <a:solidFill>
                <a:schemeClr val="bg1"/>
              </a:solidFill>
              <a:latin typeface="BankGothic Md BT" pitchFamily="34" charset="0"/>
            </a:endParaRPr>
          </a:p>
        </p:txBody>
      </p:sp>
      <p:sp>
        <p:nvSpPr>
          <p:cNvPr id="4" name="TextBox 3"/>
          <p:cNvSpPr txBox="1"/>
          <p:nvPr/>
        </p:nvSpPr>
        <p:spPr>
          <a:xfrm>
            <a:off x="500034" y="1970308"/>
            <a:ext cx="2795124" cy="1569660"/>
          </a:xfrm>
          <a:prstGeom prst="rect">
            <a:avLst/>
          </a:prstGeom>
          <a:noFill/>
        </p:spPr>
        <p:txBody>
          <a:bodyPr wrap="none" rtlCol="0">
            <a:spAutoFit/>
          </a:bodyPr>
          <a:lstStyle/>
          <a:p>
            <a:r>
              <a:rPr lang="en-CA" sz="3200" dirty="0" smtClean="0">
                <a:solidFill>
                  <a:schemeClr val="bg1"/>
                </a:solidFill>
                <a:latin typeface="BankGothic Md BT" pitchFamily="34" charset="0"/>
              </a:rPr>
              <a:t>RHETORIC:</a:t>
            </a:r>
          </a:p>
          <a:p>
            <a:r>
              <a:rPr lang="en-CA" sz="3200" dirty="0" smtClean="0">
                <a:solidFill>
                  <a:schemeClr val="bg1"/>
                </a:solidFill>
                <a:latin typeface="BankGothic Md BT" pitchFamily="34" charset="0"/>
              </a:rPr>
              <a:t>The Art of </a:t>
            </a:r>
          </a:p>
          <a:p>
            <a:r>
              <a:rPr lang="en-CA" sz="3200" dirty="0" smtClean="0">
                <a:solidFill>
                  <a:schemeClr val="bg1"/>
                </a:solidFill>
                <a:latin typeface="BankGothic Md BT" pitchFamily="34" charset="0"/>
              </a:rPr>
              <a:t>Persuasion</a:t>
            </a:r>
            <a:endParaRPr lang="en-CA" sz="3200" dirty="0">
              <a:solidFill>
                <a:schemeClr val="bg1"/>
              </a:solidFill>
              <a:latin typeface="BankGothic Md BT" pitchFamily="34" charset="0"/>
            </a:endParaRPr>
          </a:p>
        </p:txBody>
      </p:sp>
      <p:sp>
        <p:nvSpPr>
          <p:cNvPr id="5" name="TextBox 4"/>
          <p:cNvSpPr txBox="1"/>
          <p:nvPr/>
        </p:nvSpPr>
        <p:spPr>
          <a:xfrm>
            <a:off x="481708" y="3803413"/>
            <a:ext cx="1804276" cy="2554545"/>
          </a:xfrm>
          <a:prstGeom prst="rect">
            <a:avLst/>
          </a:prstGeom>
          <a:noFill/>
        </p:spPr>
        <p:txBody>
          <a:bodyPr wrap="none" rtlCol="0">
            <a:spAutoFit/>
          </a:bodyPr>
          <a:lstStyle/>
          <a:p>
            <a:r>
              <a:rPr lang="en-CA" sz="3200" dirty="0" smtClean="0">
                <a:solidFill>
                  <a:schemeClr val="bg1"/>
                </a:solidFill>
                <a:latin typeface="BankGothic Md BT" pitchFamily="34" charset="0"/>
              </a:rPr>
              <a:t>Ethos</a:t>
            </a:r>
          </a:p>
          <a:p>
            <a:endParaRPr lang="en-CA" sz="3200" dirty="0" smtClean="0">
              <a:solidFill>
                <a:schemeClr val="bg1"/>
              </a:solidFill>
              <a:latin typeface="BankGothic Md BT" pitchFamily="34" charset="0"/>
            </a:endParaRPr>
          </a:p>
          <a:p>
            <a:r>
              <a:rPr lang="en-CA" sz="3200" dirty="0" smtClean="0">
                <a:solidFill>
                  <a:schemeClr val="bg1"/>
                </a:solidFill>
                <a:latin typeface="BankGothic Md BT" pitchFamily="34" charset="0"/>
              </a:rPr>
              <a:t>Pathos</a:t>
            </a:r>
          </a:p>
          <a:p>
            <a:endParaRPr lang="en-CA" sz="3200" dirty="0" smtClean="0">
              <a:solidFill>
                <a:schemeClr val="bg1"/>
              </a:solidFill>
              <a:latin typeface="BankGothic Md BT" pitchFamily="34" charset="0"/>
            </a:endParaRPr>
          </a:p>
          <a:p>
            <a:r>
              <a:rPr lang="en-CA" sz="3200" dirty="0" smtClean="0">
                <a:solidFill>
                  <a:schemeClr val="bg1"/>
                </a:solidFill>
                <a:latin typeface="BankGothic Md BT" pitchFamily="34" charset="0"/>
              </a:rPr>
              <a:t>Logos</a:t>
            </a:r>
            <a:endParaRPr lang="en-CA" sz="3200" dirty="0">
              <a:solidFill>
                <a:schemeClr val="bg1"/>
              </a:solidFill>
              <a:latin typeface="BankGothic Md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xit" presetSubtype="0" fill="hold" nodeType="clickEffect">
                                  <p:stCondLst>
                                    <p:cond delay="0"/>
                                  </p:stCondLst>
                                  <p:childTnLst>
                                    <p:anim calcmode="lin" valueType="num">
                                      <p:cBhvr>
                                        <p:cTn id="24" dur="500"/>
                                        <p:tgtEl>
                                          <p:spTgt spid="27650"/>
                                        </p:tgtEl>
                                        <p:attrNameLst>
                                          <p:attrName>ppt_w</p:attrName>
                                        </p:attrNameLst>
                                      </p:cBhvr>
                                      <p:tavLst>
                                        <p:tav tm="0">
                                          <p:val>
                                            <p:strVal val="ppt_w"/>
                                          </p:val>
                                        </p:tav>
                                        <p:tav tm="100000">
                                          <p:val>
                                            <p:fltVal val="0"/>
                                          </p:val>
                                        </p:tav>
                                      </p:tavLst>
                                    </p:anim>
                                    <p:anim calcmode="lin" valueType="num">
                                      <p:cBhvr>
                                        <p:cTn id="25" dur="500"/>
                                        <p:tgtEl>
                                          <p:spTgt spid="27650"/>
                                        </p:tgtEl>
                                        <p:attrNameLst>
                                          <p:attrName>ppt_h</p:attrName>
                                        </p:attrNameLst>
                                      </p:cBhvr>
                                      <p:tavLst>
                                        <p:tav tm="0">
                                          <p:val>
                                            <p:strVal val="ppt_h"/>
                                          </p:val>
                                        </p:tav>
                                        <p:tav tm="100000">
                                          <p:val>
                                            <p:fltVal val="0"/>
                                          </p:val>
                                        </p:tav>
                                      </p:tavLst>
                                    </p:anim>
                                    <p:animEffect transition="out" filter="fade">
                                      <p:cBhvr>
                                        <p:cTn id="26" dur="500"/>
                                        <p:tgtEl>
                                          <p:spTgt spid="27650"/>
                                        </p:tgtEl>
                                      </p:cBhvr>
                                    </p:animEffect>
                                    <p:set>
                                      <p:cBhvr>
                                        <p:cTn id="27" dur="1" fill="hold">
                                          <p:stCondLst>
                                            <p:cond delay="499"/>
                                          </p:stCondLst>
                                        </p:cTn>
                                        <p:tgtEl>
                                          <p:spTgt spid="27650"/>
                                        </p:tgtEl>
                                        <p:attrNameLst>
                                          <p:attrName>style.visibility</p:attrName>
                                        </p:attrNameLst>
                                      </p:cBhvr>
                                      <p:to>
                                        <p:strVal val="hidden"/>
                                      </p:to>
                                    </p:set>
                                  </p:childTnLst>
                                </p:cTn>
                              </p:par>
                              <p:par>
                                <p:cTn id="28" presetID="53" presetClass="exit" presetSubtype="0" fill="hold" grpId="0" nodeType="withEffect">
                                  <p:stCondLst>
                                    <p:cond delay="0"/>
                                  </p:stCondLst>
                                  <p:childTnLst>
                                    <p:anim calcmode="lin" valueType="num">
                                      <p:cBhvr>
                                        <p:cTn id="29" dur="500"/>
                                        <p:tgtEl>
                                          <p:spTgt spid="3"/>
                                        </p:tgtEl>
                                        <p:attrNameLst>
                                          <p:attrName>ppt_w</p:attrName>
                                        </p:attrNameLst>
                                      </p:cBhvr>
                                      <p:tavLst>
                                        <p:tav tm="0">
                                          <p:val>
                                            <p:strVal val="ppt_w"/>
                                          </p:val>
                                        </p:tav>
                                        <p:tav tm="100000">
                                          <p:val>
                                            <p:fltVal val="0"/>
                                          </p:val>
                                        </p:tav>
                                      </p:tavLst>
                                    </p:anim>
                                    <p:anim calcmode="lin" valueType="num">
                                      <p:cBhvr>
                                        <p:cTn id="30" dur="500"/>
                                        <p:tgtEl>
                                          <p:spTgt spid="3"/>
                                        </p:tgtEl>
                                        <p:attrNameLst>
                                          <p:attrName>ppt_h</p:attrName>
                                        </p:attrNameLst>
                                      </p:cBhvr>
                                      <p:tavLst>
                                        <p:tav tm="0">
                                          <p:val>
                                            <p:strVal val="ppt_h"/>
                                          </p:val>
                                        </p:tav>
                                        <p:tav tm="100000">
                                          <p:val>
                                            <p:fltVal val="0"/>
                                          </p:val>
                                        </p:tav>
                                      </p:tavLst>
                                    </p:anim>
                                    <p:animEffect transition="out" filter="fade">
                                      <p:cBhvr>
                                        <p:cTn id="31" dur="500"/>
                                        <p:tgtEl>
                                          <p:spTgt spid="3"/>
                                        </p:tgtEl>
                                      </p:cBhvr>
                                    </p:animEffect>
                                    <p:set>
                                      <p:cBhvr>
                                        <p:cTn id="32" dur="1" fill="hold">
                                          <p:stCondLst>
                                            <p:cond delay="499"/>
                                          </p:stCondLst>
                                        </p:cTn>
                                        <p:tgtEl>
                                          <p:spTgt spid="3"/>
                                        </p:tgtEl>
                                        <p:attrNameLst>
                                          <p:attrName>style.visibility</p:attrName>
                                        </p:attrNameLst>
                                      </p:cBhvr>
                                      <p:to>
                                        <p:strVal val="hidden"/>
                                      </p:to>
                                    </p:set>
                                  </p:childTnLst>
                                </p:cTn>
                              </p:par>
                              <p:par>
                                <p:cTn id="33" presetID="53" presetClass="exit" presetSubtype="0" fill="hold" grpId="0" nodeType="withEffect">
                                  <p:stCondLst>
                                    <p:cond delay="0"/>
                                  </p:stCondLst>
                                  <p:childTnLst>
                                    <p:anim calcmode="lin" valueType="num">
                                      <p:cBhvr>
                                        <p:cTn id="34" dur="500"/>
                                        <p:tgtEl>
                                          <p:spTgt spid="4"/>
                                        </p:tgtEl>
                                        <p:attrNameLst>
                                          <p:attrName>ppt_w</p:attrName>
                                        </p:attrNameLst>
                                      </p:cBhvr>
                                      <p:tavLst>
                                        <p:tav tm="0">
                                          <p:val>
                                            <p:strVal val="ppt_w"/>
                                          </p:val>
                                        </p:tav>
                                        <p:tav tm="100000">
                                          <p:val>
                                            <p:fltVal val="0"/>
                                          </p:val>
                                        </p:tav>
                                      </p:tavLst>
                                    </p:anim>
                                    <p:anim calcmode="lin" valueType="num">
                                      <p:cBhvr>
                                        <p:cTn id="35" dur="500"/>
                                        <p:tgtEl>
                                          <p:spTgt spid="4"/>
                                        </p:tgtEl>
                                        <p:attrNameLst>
                                          <p:attrName>ppt_h</p:attrName>
                                        </p:attrNameLst>
                                      </p:cBhvr>
                                      <p:tavLst>
                                        <p:tav tm="0">
                                          <p:val>
                                            <p:strVal val="ppt_h"/>
                                          </p:val>
                                        </p:tav>
                                        <p:tav tm="100000">
                                          <p:val>
                                            <p:fltVal val="0"/>
                                          </p:val>
                                        </p:tav>
                                      </p:tavLst>
                                    </p:anim>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53" presetClass="exit" presetSubtype="0" fill="hold" grpId="0" nodeType="withEffect">
                                  <p:stCondLst>
                                    <p:cond delay="0"/>
                                  </p:stCondLst>
                                  <p:childTnLst>
                                    <p:anim calcmode="lin" valueType="num">
                                      <p:cBhvr>
                                        <p:cTn id="39" dur="500"/>
                                        <p:tgtEl>
                                          <p:spTgt spid="5">
                                            <p:txEl>
                                              <p:pRg st="0" end="0"/>
                                            </p:txEl>
                                          </p:spTgt>
                                        </p:tgtEl>
                                        <p:attrNameLst>
                                          <p:attrName>ppt_w</p:attrName>
                                        </p:attrNameLst>
                                      </p:cBhvr>
                                      <p:tavLst>
                                        <p:tav tm="0">
                                          <p:val>
                                            <p:strVal val="ppt_w"/>
                                          </p:val>
                                        </p:tav>
                                        <p:tav tm="100000">
                                          <p:val>
                                            <p:fltVal val="0"/>
                                          </p:val>
                                        </p:tav>
                                      </p:tavLst>
                                    </p:anim>
                                    <p:anim calcmode="lin" valueType="num">
                                      <p:cBhvr>
                                        <p:cTn id="40" dur="500"/>
                                        <p:tgtEl>
                                          <p:spTgt spid="5">
                                            <p:txEl>
                                              <p:pRg st="0" end="0"/>
                                            </p:txEl>
                                          </p:spTgt>
                                        </p:tgtEl>
                                        <p:attrNameLst>
                                          <p:attrName>ppt_h</p:attrName>
                                        </p:attrNameLst>
                                      </p:cBhvr>
                                      <p:tavLst>
                                        <p:tav tm="0">
                                          <p:val>
                                            <p:strVal val="ppt_h"/>
                                          </p:val>
                                        </p:tav>
                                        <p:tav tm="100000">
                                          <p:val>
                                            <p:fltVal val="0"/>
                                          </p:val>
                                        </p:tav>
                                      </p:tavLst>
                                    </p:anim>
                                    <p:animEffect transition="out" filter="fade">
                                      <p:cBhvr>
                                        <p:cTn id="41" dur="500"/>
                                        <p:tgtEl>
                                          <p:spTgt spid="5">
                                            <p:txEl>
                                              <p:pRg st="0" end="0"/>
                                            </p:txEl>
                                          </p:spTgt>
                                        </p:tgtEl>
                                      </p:cBhvr>
                                    </p:animEffect>
                                    <p:set>
                                      <p:cBhvr>
                                        <p:cTn id="42" dur="1" fill="hold">
                                          <p:stCondLst>
                                            <p:cond delay="499"/>
                                          </p:stCondLst>
                                        </p:cTn>
                                        <p:tgtEl>
                                          <p:spTgt spid="5">
                                            <p:txEl>
                                              <p:pRg st="0" end="0"/>
                                            </p:txEl>
                                          </p:spTgt>
                                        </p:tgtEl>
                                        <p:attrNameLst>
                                          <p:attrName>style.visibility</p:attrName>
                                        </p:attrNameLst>
                                      </p:cBhvr>
                                      <p:to>
                                        <p:strVal val="hidden"/>
                                      </p:to>
                                    </p:set>
                                  </p:childTnLst>
                                </p:cTn>
                              </p:par>
                              <p:par>
                                <p:cTn id="43" presetID="53" presetClass="exit" presetSubtype="0" fill="hold" grpId="0" nodeType="withEffect">
                                  <p:stCondLst>
                                    <p:cond delay="0"/>
                                  </p:stCondLst>
                                  <p:childTnLst>
                                    <p:anim calcmode="lin" valueType="num">
                                      <p:cBhvr>
                                        <p:cTn id="44" dur="500"/>
                                        <p:tgtEl>
                                          <p:spTgt spid="5">
                                            <p:txEl>
                                              <p:pRg st="2" end="2"/>
                                            </p:txEl>
                                          </p:spTgt>
                                        </p:tgtEl>
                                        <p:attrNameLst>
                                          <p:attrName>ppt_w</p:attrName>
                                        </p:attrNameLst>
                                      </p:cBhvr>
                                      <p:tavLst>
                                        <p:tav tm="0">
                                          <p:val>
                                            <p:strVal val="ppt_w"/>
                                          </p:val>
                                        </p:tav>
                                        <p:tav tm="100000">
                                          <p:val>
                                            <p:fltVal val="0"/>
                                          </p:val>
                                        </p:tav>
                                      </p:tavLst>
                                    </p:anim>
                                    <p:anim calcmode="lin" valueType="num">
                                      <p:cBhvr>
                                        <p:cTn id="45" dur="500"/>
                                        <p:tgtEl>
                                          <p:spTgt spid="5">
                                            <p:txEl>
                                              <p:pRg st="2" end="2"/>
                                            </p:txEl>
                                          </p:spTgt>
                                        </p:tgtEl>
                                        <p:attrNameLst>
                                          <p:attrName>ppt_h</p:attrName>
                                        </p:attrNameLst>
                                      </p:cBhvr>
                                      <p:tavLst>
                                        <p:tav tm="0">
                                          <p:val>
                                            <p:strVal val="ppt_h"/>
                                          </p:val>
                                        </p:tav>
                                        <p:tav tm="100000">
                                          <p:val>
                                            <p:fltVal val="0"/>
                                          </p:val>
                                        </p:tav>
                                      </p:tavLst>
                                    </p:anim>
                                    <p:animEffect transition="out" filter="fade">
                                      <p:cBhvr>
                                        <p:cTn id="46" dur="500"/>
                                        <p:tgtEl>
                                          <p:spTgt spid="5">
                                            <p:txEl>
                                              <p:pRg st="2" end="2"/>
                                            </p:txEl>
                                          </p:spTgt>
                                        </p:tgtEl>
                                      </p:cBhvr>
                                    </p:animEffect>
                                    <p:set>
                                      <p:cBhvr>
                                        <p:cTn id="47" dur="1" fill="hold">
                                          <p:stCondLst>
                                            <p:cond delay="499"/>
                                          </p:stCondLst>
                                        </p:cTn>
                                        <p:tgtEl>
                                          <p:spTgt spid="5">
                                            <p:txEl>
                                              <p:pRg st="2" end="2"/>
                                            </p:txEl>
                                          </p:spTgt>
                                        </p:tgtEl>
                                        <p:attrNameLst>
                                          <p:attrName>style.visibility</p:attrName>
                                        </p:attrNameLst>
                                      </p:cBhvr>
                                      <p:to>
                                        <p:strVal val="hidden"/>
                                      </p:to>
                                    </p:set>
                                  </p:childTnLst>
                                </p:cTn>
                              </p:par>
                              <p:par>
                                <p:cTn id="48" presetID="53" presetClass="exit" presetSubtype="0" fill="hold" grpId="0" nodeType="withEffect">
                                  <p:stCondLst>
                                    <p:cond delay="0"/>
                                  </p:stCondLst>
                                  <p:childTnLst>
                                    <p:anim calcmode="lin" valueType="num">
                                      <p:cBhvr>
                                        <p:cTn id="49" dur="500"/>
                                        <p:tgtEl>
                                          <p:spTgt spid="5">
                                            <p:txEl>
                                              <p:pRg st="4" end="4"/>
                                            </p:txEl>
                                          </p:spTgt>
                                        </p:tgtEl>
                                        <p:attrNameLst>
                                          <p:attrName>ppt_w</p:attrName>
                                        </p:attrNameLst>
                                      </p:cBhvr>
                                      <p:tavLst>
                                        <p:tav tm="0">
                                          <p:val>
                                            <p:strVal val="ppt_w"/>
                                          </p:val>
                                        </p:tav>
                                        <p:tav tm="100000">
                                          <p:val>
                                            <p:fltVal val="0"/>
                                          </p:val>
                                        </p:tav>
                                      </p:tavLst>
                                    </p:anim>
                                    <p:anim calcmode="lin" valueType="num">
                                      <p:cBhvr>
                                        <p:cTn id="50" dur="500"/>
                                        <p:tgtEl>
                                          <p:spTgt spid="5">
                                            <p:txEl>
                                              <p:pRg st="4" end="4"/>
                                            </p:txEl>
                                          </p:spTgt>
                                        </p:tgtEl>
                                        <p:attrNameLst>
                                          <p:attrName>ppt_h</p:attrName>
                                        </p:attrNameLst>
                                      </p:cBhvr>
                                      <p:tavLst>
                                        <p:tav tm="0">
                                          <p:val>
                                            <p:strVal val="ppt_h"/>
                                          </p:val>
                                        </p:tav>
                                        <p:tav tm="100000">
                                          <p:val>
                                            <p:fltVal val="0"/>
                                          </p:val>
                                        </p:tav>
                                      </p:tavLst>
                                    </p:anim>
                                    <p:animEffect transition="out" filter="fade">
                                      <p:cBhvr>
                                        <p:cTn id="51" dur="500"/>
                                        <p:tgtEl>
                                          <p:spTgt spid="5">
                                            <p:txEl>
                                              <p:pRg st="4" end="4"/>
                                            </p:txEl>
                                          </p:spTgt>
                                        </p:tgtEl>
                                      </p:cBhvr>
                                    </p:animEffect>
                                    <p:set>
                                      <p:cBhvr>
                                        <p:cTn id="52" dur="1" fill="hold">
                                          <p:stCondLst>
                                            <p:cond delay="499"/>
                                          </p:stCondLst>
                                        </p:cTn>
                                        <p:tgtEl>
                                          <p:spTgt spid="5">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allAtOnce"/>
      <p:bldP spid="5"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714612"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359412"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214282"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179355"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323195" y="428604"/>
            <a:ext cx="8606523" cy="830997"/>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The Rhetorical Triangle</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
        <p:nvSpPr>
          <p:cNvPr id="10" name="TextBox 9"/>
          <p:cNvSpPr txBox="1"/>
          <p:nvPr/>
        </p:nvSpPr>
        <p:spPr>
          <a:xfrm>
            <a:off x="714348" y="3357562"/>
            <a:ext cx="7500990" cy="1754326"/>
          </a:xfrm>
          <a:prstGeom prst="rect">
            <a:avLst/>
          </a:prstGeom>
          <a:noFill/>
        </p:spPr>
        <p:txBody>
          <a:bodyPr wrap="square" rtlCol="0">
            <a:spAutoFit/>
          </a:bodyPr>
          <a:lstStyle/>
          <a:p>
            <a:r>
              <a:rPr lang="en-CA" sz="3600" dirty="0" smtClean="0">
                <a:solidFill>
                  <a:schemeClr val="bg1"/>
                </a:solidFill>
              </a:rPr>
              <a:t>Refers to the credibility or character  of the communicator (author), as seen by the audience or reader.</a:t>
            </a:r>
            <a:endParaRPr lang="en-CA" sz="3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grpId="0" nodeType="clickEffect">
                                  <p:stCondLst>
                                    <p:cond delay="0"/>
                                  </p:stCondLst>
                                  <p:childTnLst>
                                    <p:anim calcmode="lin" valueType="num">
                                      <p:cBhvr>
                                        <p:cTn id="30" dur="1000"/>
                                        <p:tgtEl>
                                          <p:spTgt spid="4"/>
                                        </p:tgtEl>
                                        <p:attrNameLst>
                                          <p:attrName>ppt_w</p:attrName>
                                        </p:attrNameLst>
                                      </p:cBhvr>
                                      <p:tavLst>
                                        <p:tav tm="0">
                                          <p:val>
                                            <p:strVal val="ppt_w"/>
                                          </p:val>
                                        </p:tav>
                                        <p:tav tm="100000">
                                          <p:val>
                                            <p:fltVal val="0"/>
                                          </p:val>
                                        </p:tav>
                                      </p:tavLst>
                                    </p:anim>
                                    <p:anim calcmode="lin" valueType="num">
                                      <p:cBhvr>
                                        <p:cTn id="31" dur="1000"/>
                                        <p:tgtEl>
                                          <p:spTgt spid="4"/>
                                        </p:tgtEl>
                                        <p:attrNameLst>
                                          <p:attrName>ppt_h</p:attrName>
                                        </p:attrNameLst>
                                      </p:cBhvr>
                                      <p:tavLst>
                                        <p:tav tm="0">
                                          <p:val>
                                            <p:strVal val="ppt_h"/>
                                          </p:val>
                                        </p:tav>
                                        <p:tav tm="100000">
                                          <p:val>
                                            <p:fltVal val="0"/>
                                          </p:val>
                                        </p:tav>
                                      </p:tavLst>
                                    </p:anim>
                                    <p:set>
                                      <p:cBhvr>
                                        <p:cTn id="32" dur="1" fill="hold">
                                          <p:stCondLst>
                                            <p:cond delay="999"/>
                                          </p:stCondLst>
                                        </p:cTn>
                                        <p:tgtEl>
                                          <p:spTgt spid="4"/>
                                        </p:tgtEl>
                                        <p:attrNameLst>
                                          <p:attrName>style.visibility</p:attrName>
                                        </p:attrNameLst>
                                      </p:cBhvr>
                                      <p:to>
                                        <p:strVal val="hidden"/>
                                      </p:to>
                                    </p:set>
                                  </p:childTnLst>
                                </p:cTn>
                              </p:par>
                              <p:par>
                                <p:cTn id="33" presetID="23" presetClass="exit" presetSubtype="32" fill="hold" nodeType="withEffect">
                                  <p:stCondLst>
                                    <p:cond delay="0"/>
                                  </p:stCondLst>
                                  <p:childTnLst>
                                    <p:anim calcmode="lin" valueType="num">
                                      <p:cBhvr>
                                        <p:cTn id="34" dur="1000"/>
                                        <p:tgtEl>
                                          <p:spTgt spid="6"/>
                                        </p:tgtEl>
                                        <p:attrNameLst>
                                          <p:attrName>ppt_w</p:attrName>
                                        </p:attrNameLst>
                                      </p:cBhvr>
                                      <p:tavLst>
                                        <p:tav tm="0">
                                          <p:val>
                                            <p:strVal val="ppt_w"/>
                                          </p:val>
                                        </p:tav>
                                        <p:tav tm="100000">
                                          <p:val>
                                            <p:fltVal val="0"/>
                                          </p:val>
                                        </p:tav>
                                      </p:tavLst>
                                    </p:anim>
                                    <p:anim calcmode="lin" valueType="num">
                                      <p:cBhvr>
                                        <p:cTn id="35" dur="1000"/>
                                        <p:tgtEl>
                                          <p:spTgt spid="6"/>
                                        </p:tgtEl>
                                        <p:attrNameLst>
                                          <p:attrName>ppt_h</p:attrName>
                                        </p:attrNameLst>
                                      </p:cBhvr>
                                      <p:tavLst>
                                        <p:tav tm="0">
                                          <p:val>
                                            <p:strVal val="ppt_h"/>
                                          </p:val>
                                        </p:tav>
                                        <p:tav tm="100000">
                                          <p:val>
                                            <p:fltVal val="0"/>
                                          </p:val>
                                        </p:tav>
                                      </p:tavLst>
                                    </p:anim>
                                    <p:set>
                                      <p:cBhvr>
                                        <p:cTn id="36" dur="1" fill="hold">
                                          <p:stCondLst>
                                            <p:cond delay="999"/>
                                          </p:stCondLst>
                                        </p:cTn>
                                        <p:tgtEl>
                                          <p:spTgt spid="6"/>
                                        </p:tgtEl>
                                        <p:attrNameLst>
                                          <p:attrName>style.visibility</p:attrName>
                                        </p:attrNameLst>
                                      </p:cBhvr>
                                      <p:to>
                                        <p:strVal val="hidden"/>
                                      </p:to>
                                    </p:set>
                                  </p:childTnLst>
                                </p:cTn>
                              </p:par>
                              <p:par>
                                <p:cTn id="37" presetID="23" presetClass="exit" presetSubtype="32" fill="hold" nodeType="withEffect">
                                  <p:stCondLst>
                                    <p:cond delay="0"/>
                                  </p:stCondLst>
                                  <p:childTnLst>
                                    <p:anim calcmode="lin" valueType="num">
                                      <p:cBhvr>
                                        <p:cTn id="38" dur="1000"/>
                                        <p:tgtEl>
                                          <p:spTgt spid="7"/>
                                        </p:tgtEl>
                                        <p:attrNameLst>
                                          <p:attrName>ppt_w</p:attrName>
                                        </p:attrNameLst>
                                      </p:cBhvr>
                                      <p:tavLst>
                                        <p:tav tm="0">
                                          <p:val>
                                            <p:strVal val="ppt_w"/>
                                          </p:val>
                                        </p:tav>
                                        <p:tav tm="100000">
                                          <p:val>
                                            <p:fltVal val="0"/>
                                          </p:val>
                                        </p:tav>
                                      </p:tavLst>
                                    </p:anim>
                                    <p:anim calcmode="lin" valueType="num">
                                      <p:cBhvr>
                                        <p:cTn id="39" dur="1000"/>
                                        <p:tgtEl>
                                          <p:spTgt spid="7"/>
                                        </p:tgtEl>
                                        <p:attrNameLst>
                                          <p:attrName>ppt_h</p:attrName>
                                        </p:attrNameLst>
                                      </p:cBhvr>
                                      <p:tavLst>
                                        <p:tav tm="0">
                                          <p:val>
                                            <p:strVal val="ppt_h"/>
                                          </p:val>
                                        </p:tav>
                                        <p:tav tm="100000">
                                          <p:val>
                                            <p:fltVal val="0"/>
                                          </p:val>
                                        </p:tav>
                                      </p:tavLst>
                                    </p:anim>
                                    <p:set>
                                      <p:cBhvr>
                                        <p:cTn id="40" dur="1" fill="hold">
                                          <p:stCondLst>
                                            <p:cond delay="999"/>
                                          </p:stCondLst>
                                        </p:cTn>
                                        <p:tgtEl>
                                          <p:spTgt spid="7"/>
                                        </p:tgtEl>
                                        <p:attrNameLst>
                                          <p:attrName>style.visibility</p:attrName>
                                        </p:attrNameLst>
                                      </p:cBhvr>
                                      <p:to>
                                        <p:strVal val="hidden"/>
                                      </p:to>
                                    </p:set>
                                  </p:childTnLst>
                                </p:cTn>
                              </p:par>
                              <p:par>
                                <p:cTn id="41" presetID="23" presetClass="exit" presetSubtype="32" fill="hold" nodeType="withEffect">
                                  <p:stCondLst>
                                    <p:cond delay="0"/>
                                  </p:stCondLst>
                                  <p:childTnLst>
                                    <p:anim calcmode="lin" valueType="num">
                                      <p:cBhvr>
                                        <p:cTn id="42" dur="1000"/>
                                        <p:tgtEl>
                                          <p:spTgt spid="8"/>
                                        </p:tgtEl>
                                        <p:attrNameLst>
                                          <p:attrName>ppt_w</p:attrName>
                                        </p:attrNameLst>
                                      </p:cBhvr>
                                      <p:tavLst>
                                        <p:tav tm="0">
                                          <p:val>
                                            <p:strVal val="ppt_w"/>
                                          </p:val>
                                        </p:tav>
                                        <p:tav tm="100000">
                                          <p:val>
                                            <p:fltVal val="0"/>
                                          </p:val>
                                        </p:tav>
                                      </p:tavLst>
                                    </p:anim>
                                    <p:anim calcmode="lin" valueType="num">
                                      <p:cBhvr>
                                        <p:cTn id="43" dur="1000"/>
                                        <p:tgtEl>
                                          <p:spTgt spid="8"/>
                                        </p:tgtEl>
                                        <p:attrNameLst>
                                          <p:attrName>ppt_h</p:attrName>
                                        </p:attrNameLst>
                                      </p:cBhvr>
                                      <p:tavLst>
                                        <p:tav tm="0">
                                          <p:val>
                                            <p:strVal val="ppt_h"/>
                                          </p:val>
                                        </p:tav>
                                        <p:tav tm="100000">
                                          <p:val>
                                            <p:fltVal val="0"/>
                                          </p:val>
                                        </p:tav>
                                      </p:tavLst>
                                    </p:anim>
                                    <p:set>
                                      <p:cBhvr>
                                        <p:cTn id="44" dur="1" fill="hold">
                                          <p:stCondLst>
                                            <p:cond delay="999"/>
                                          </p:stCondLst>
                                        </p:cTn>
                                        <p:tgtEl>
                                          <p:spTgt spid="8"/>
                                        </p:tgtEl>
                                        <p:attrNameLst>
                                          <p:attrName>style.visibility</p:attrName>
                                        </p:attrNameLst>
                                      </p:cBhvr>
                                      <p:to>
                                        <p:strVal val="hidden"/>
                                      </p:to>
                                    </p:set>
                                  </p:childTnLst>
                                </p:cTn>
                              </p:par>
                              <p:par>
                                <p:cTn id="45" presetID="6" presetClass="emph" presetSubtype="0" fill="hold" grpId="1" nodeType="withEffect">
                                  <p:stCondLst>
                                    <p:cond delay="0"/>
                                  </p:stCondLst>
                                  <p:childTnLst>
                                    <p:animScale>
                                      <p:cBhvr>
                                        <p:cTn id="46" dur="1000" fill="hold"/>
                                        <p:tgtEl>
                                          <p:spTgt spid="5"/>
                                        </p:tgtEl>
                                      </p:cBhvr>
                                      <p:by x="150000" y="150000"/>
                                    </p:animScale>
                                  </p:childTnLst>
                                </p:cTn>
                              </p:par>
                            </p:childTnLst>
                          </p:cTn>
                        </p:par>
                      </p:childTnLst>
                    </p:cTn>
                  </p:par>
                  <p:par>
                    <p:cTn id="47" fill="hold">
                      <p:stCondLst>
                        <p:cond delay="indefinite"/>
                      </p:stCondLst>
                      <p:childTnLst>
                        <p:par>
                          <p:cTn id="48" fill="hold">
                            <p:stCondLst>
                              <p:cond delay="0"/>
                            </p:stCondLst>
                            <p:childTnLst>
                              <p:par>
                                <p:cTn id="49" presetID="27" presetClass="entr" presetSubtype="0" fill="hold" grpId="0" nodeType="clickEffect">
                                  <p:stCondLst>
                                    <p:cond delay="0"/>
                                  </p:stCondLst>
                                  <p:iterate type="lt">
                                    <p:tmPct val="50000"/>
                                  </p:iterate>
                                  <p:childTnLst>
                                    <p:set>
                                      <p:cBhvr>
                                        <p:cTn id="50" dur="1" fill="hold">
                                          <p:stCondLst>
                                            <p:cond delay="0"/>
                                          </p:stCondLst>
                                        </p:cTn>
                                        <p:tgtEl>
                                          <p:spTgt spid="10"/>
                                        </p:tgtEl>
                                        <p:attrNameLst>
                                          <p:attrName>style.visibility</p:attrName>
                                        </p:attrNameLst>
                                      </p:cBhvr>
                                      <p:to>
                                        <p:strVal val="visible"/>
                                      </p:to>
                                    </p:set>
                                    <p:anim calcmode="discrete" valueType="clr">
                                      <p:cBhvr override="childStyle">
                                        <p:cTn id="51"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10"/>
                                        </p:tgtEl>
                                        <p:attrNameLst>
                                          <p:attrName>fillcolor</p:attrName>
                                        </p:attrNameLst>
                                      </p:cBhvr>
                                      <p:tavLst>
                                        <p:tav tm="0">
                                          <p:val>
                                            <p:clrVal>
                                              <a:schemeClr val="accent2"/>
                                            </p:clrVal>
                                          </p:val>
                                        </p:tav>
                                        <p:tav tm="50000">
                                          <p:val>
                                            <p:clrVal>
                                              <a:schemeClr val="hlink"/>
                                            </p:clrVal>
                                          </p:val>
                                        </p:tav>
                                      </p:tavLst>
                                    </p:anim>
                                    <p:set>
                                      <p:cBhvr>
                                        <p:cTn id="53"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3" name="Rectangle 2"/>
          <p:cNvSpPr/>
          <p:nvPr/>
        </p:nvSpPr>
        <p:spPr>
          <a:xfrm>
            <a:off x="214282" y="1857364"/>
            <a:ext cx="8929718"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 1. “Is the author knowledgeable on the subject?”</a:t>
            </a:r>
          </a:p>
        </p:txBody>
      </p:sp>
      <p:sp>
        <p:nvSpPr>
          <p:cNvPr id="5" name="Rectangle 4"/>
          <p:cNvSpPr/>
          <p:nvPr/>
        </p:nvSpPr>
        <p:spPr>
          <a:xfrm>
            <a:off x="285719" y="3214686"/>
            <a:ext cx="8784551" cy="1754326"/>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2. “Is the author free of any vested interest or ulterior motive in the outcome of the debate?”</a:t>
            </a:r>
          </a:p>
        </p:txBody>
      </p:sp>
      <p:sp>
        <p:nvSpPr>
          <p:cNvPr id="6" name="TextBox 5"/>
          <p:cNvSpPr txBox="1"/>
          <p:nvPr/>
        </p:nvSpPr>
        <p:spPr>
          <a:xfrm>
            <a:off x="221606" y="285728"/>
            <a:ext cx="7769178"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ethos,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85720" y="5143512"/>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“Does the author treat opposing views with respect or take cheap shots at opponents?”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714612"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359412"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214282"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179355"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323195" y="428604"/>
            <a:ext cx="8606523" cy="830997"/>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The Rhetorical Triangle</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
        <p:nvSpPr>
          <p:cNvPr id="10" name="TextBox 9"/>
          <p:cNvSpPr txBox="1"/>
          <p:nvPr/>
        </p:nvSpPr>
        <p:spPr>
          <a:xfrm>
            <a:off x="642910" y="3286124"/>
            <a:ext cx="7929618" cy="2862322"/>
          </a:xfrm>
          <a:prstGeom prst="rect">
            <a:avLst/>
          </a:prstGeom>
          <a:noFill/>
        </p:spPr>
        <p:txBody>
          <a:bodyPr wrap="square" rtlCol="0">
            <a:spAutoFit/>
          </a:bodyPr>
          <a:lstStyle/>
          <a:p>
            <a:r>
              <a:rPr lang="en-CA" sz="3600" dirty="0" smtClean="0">
                <a:solidFill>
                  <a:schemeClr val="bg1"/>
                </a:solidFill>
              </a:rPr>
              <a:t>Refers to the "emotional appeals" an authors uses to persuade their audience by arousing their emotions. Many times, this appeal is how a writer will make an argument "matter" to readers.</a:t>
            </a:r>
            <a:endParaRPr lang="en-CA" sz="3600" dirty="0">
              <a:solidFill>
                <a:schemeClr val="bg1"/>
              </a:solidFill>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set>
                                      <p:cBhvr>
                                        <p:cTn id="8" dur="1" fill="hold">
                                          <p:stCondLst>
                                            <p:cond delay="999"/>
                                          </p:stCondLst>
                                        </p:cTn>
                                        <p:tgtEl>
                                          <p:spTgt spid="4"/>
                                        </p:tgtEl>
                                        <p:attrNameLst>
                                          <p:attrName>style.visibility</p:attrName>
                                        </p:attrNameLst>
                                      </p:cBhvr>
                                      <p:to>
                                        <p:strVal val="hidden"/>
                                      </p:to>
                                    </p:set>
                                  </p:childTnLst>
                                </p:cTn>
                              </p:par>
                              <p:par>
                                <p:cTn id="9" presetID="23" presetClass="exit" presetSubtype="32" fill="hold" nodeType="withEffect">
                                  <p:stCondLst>
                                    <p:cond delay="0"/>
                                  </p:stCondLst>
                                  <p:childTnLst>
                                    <p:anim calcmode="lin" valueType="num">
                                      <p:cBhvr>
                                        <p:cTn id="10" dur="1000"/>
                                        <p:tgtEl>
                                          <p:spTgt spid="7"/>
                                        </p:tgtEl>
                                        <p:attrNameLst>
                                          <p:attrName>ppt_w</p:attrName>
                                        </p:attrNameLst>
                                      </p:cBhvr>
                                      <p:tavLst>
                                        <p:tav tm="0">
                                          <p:val>
                                            <p:strVal val="ppt_w"/>
                                          </p:val>
                                        </p:tav>
                                        <p:tav tm="100000">
                                          <p:val>
                                            <p:fltVal val="0"/>
                                          </p:val>
                                        </p:tav>
                                      </p:tavLst>
                                    </p:anim>
                                    <p:anim calcmode="lin" valueType="num">
                                      <p:cBhvr>
                                        <p:cTn id="11" dur="1000"/>
                                        <p:tgtEl>
                                          <p:spTgt spid="7"/>
                                        </p:tgtEl>
                                        <p:attrNameLst>
                                          <p:attrName>ppt_h</p:attrName>
                                        </p:attrNameLst>
                                      </p:cBhvr>
                                      <p:tavLst>
                                        <p:tav tm="0">
                                          <p:val>
                                            <p:strVal val="ppt_h"/>
                                          </p:val>
                                        </p:tav>
                                        <p:tav tm="100000">
                                          <p:val>
                                            <p:fltVal val="0"/>
                                          </p:val>
                                        </p:tav>
                                      </p:tavLst>
                                    </p:anim>
                                    <p:set>
                                      <p:cBhvr>
                                        <p:cTn id="12" dur="1" fill="hold">
                                          <p:stCondLst>
                                            <p:cond delay="999"/>
                                          </p:stCondLst>
                                        </p:cTn>
                                        <p:tgtEl>
                                          <p:spTgt spid="7"/>
                                        </p:tgtEl>
                                        <p:attrNameLst>
                                          <p:attrName>style.visibility</p:attrName>
                                        </p:attrNameLst>
                                      </p:cBhvr>
                                      <p:to>
                                        <p:strVal val="hidden"/>
                                      </p:to>
                                    </p:set>
                                  </p:childTnLst>
                                </p:cTn>
                              </p:par>
                              <p:par>
                                <p:cTn id="13" presetID="23" presetClass="exit" presetSubtype="32" fill="hold" nodeType="withEffect">
                                  <p:stCondLst>
                                    <p:cond delay="0"/>
                                  </p:stCondLst>
                                  <p:childTnLst>
                                    <p:anim calcmode="lin" valueType="num">
                                      <p:cBhvr>
                                        <p:cTn id="14" dur="1000"/>
                                        <p:tgtEl>
                                          <p:spTgt spid="8"/>
                                        </p:tgtEl>
                                        <p:attrNameLst>
                                          <p:attrName>ppt_w</p:attrName>
                                        </p:attrNameLst>
                                      </p:cBhvr>
                                      <p:tavLst>
                                        <p:tav tm="0">
                                          <p:val>
                                            <p:strVal val="ppt_w"/>
                                          </p:val>
                                        </p:tav>
                                        <p:tav tm="100000">
                                          <p:val>
                                            <p:fltVal val="0"/>
                                          </p:val>
                                        </p:tav>
                                      </p:tavLst>
                                    </p:anim>
                                    <p:anim calcmode="lin" valueType="num">
                                      <p:cBhvr>
                                        <p:cTn id="15" dur="1000"/>
                                        <p:tgtEl>
                                          <p:spTgt spid="8"/>
                                        </p:tgtEl>
                                        <p:attrNameLst>
                                          <p:attrName>ppt_h</p:attrName>
                                        </p:attrNameLst>
                                      </p:cBhvr>
                                      <p:tavLst>
                                        <p:tav tm="0">
                                          <p:val>
                                            <p:strVal val="ppt_h"/>
                                          </p:val>
                                        </p:tav>
                                        <p:tav tm="100000">
                                          <p:val>
                                            <p:fltVal val="0"/>
                                          </p:val>
                                        </p:tav>
                                      </p:tavLst>
                                    </p:anim>
                                    <p:set>
                                      <p:cBhvr>
                                        <p:cTn id="16" dur="1" fill="hold">
                                          <p:stCondLst>
                                            <p:cond delay="999"/>
                                          </p:stCondLst>
                                        </p:cTn>
                                        <p:tgtEl>
                                          <p:spTgt spid="8"/>
                                        </p:tgtEl>
                                        <p:attrNameLst>
                                          <p:attrName>style.visibility</p:attrName>
                                        </p:attrNameLst>
                                      </p:cBhvr>
                                      <p:to>
                                        <p:strVal val="hidden"/>
                                      </p:to>
                                    </p:set>
                                  </p:childTnLst>
                                </p:cTn>
                              </p:par>
                              <p:par>
                                <p:cTn id="17" presetID="23" presetClass="exit" presetSubtype="32" fill="hold" grpId="2" nodeType="with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set>
                                      <p:cBhvr>
                                        <p:cTn id="20" dur="1" fill="hold">
                                          <p:stCondLst>
                                            <p:cond delay="499"/>
                                          </p:stCondLst>
                                        </p:cTn>
                                        <p:tgtEl>
                                          <p:spTgt spid="5"/>
                                        </p:tgtEl>
                                        <p:attrNameLst>
                                          <p:attrName>style.visibility</p:attrName>
                                        </p:attrNameLst>
                                      </p:cBhvr>
                                      <p:to>
                                        <p:strVal val="hidden"/>
                                      </p:to>
                                    </p:set>
                                  </p:childTnLst>
                                </p:cTn>
                              </p:par>
                              <p:par>
                                <p:cTn id="21" presetID="6" presetClass="emph" presetSubtype="0" fill="hold" nodeType="withEffect">
                                  <p:stCondLst>
                                    <p:cond delay="0"/>
                                  </p:stCondLst>
                                  <p:childTnLst>
                                    <p:animScale>
                                      <p:cBhvr>
                                        <p:cTn id="22" dur="2000" fill="hold"/>
                                        <p:tgtEl>
                                          <p:spTgt spid="6"/>
                                        </p:tgtEl>
                                      </p:cBhvr>
                                      <p:by x="150000" y="150000"/>
                                    </p:animScale>
                                  </p:childTnLst>
                                </p:cTn>
                              </p:par>
                              <p:par>
                                <p:cTn id="23" presetID="56" presetClass="path" presetSubtype="0" accel="50000" decel="50000" fill="hold" grpId="0" nodeType="withEffect">
                                  <p:stCondLst>
                                    <p:cond delay="0"/>
                                  </p:stCondLst>
                                  <p:childTnLst>
                                    <p:animMotion origin="layout" path="M 0.08594 -0.05371 L 0.33594 -0.38704 " pathEditMode="fixed" rAng="0" ptsTypes="AA">
                                      <p:cBhvr>
                                        <p:cTn id="24" dur="2000" fill="hold"/>
                                        <p:tgtEl>
                                          <p:spTgt spid="6"/>
                                        </p:tgtEl>
                                        <p:attrNameLst>
                                          <p:attrName>ppt_x</p:attrName>
                                          <p:attrName>ppt_y</p:attrName>
                                        </p:attrNameLst>
                                      </p:cBhvr>
                                      <p:rCtr x="12500" y="-16700"/>
                                    </p:animMotion>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0"/>
                                        </p:tgtEl>
                                        <p:attrNameLst>
                                          <p:attrName>style.visibility</p:attrName>
                                        </p:attrNameLst>
                                      </p:cBhvr>
                                      <p:to>
                                        <p:strVal val="visible"/>
                                      </p:to>
                                    </p:set>
                                    <p:anim calcmode="discrete" valueType="clr">
                                      <p:cBhvr override="childStyle">
                                        <p:cTn id="29"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0"/>
                                        </p:tgtEl>
                                        <p:attrNameLst>
                                          <p:attrName>fillcolor</p:attrName>
                                        </p:attrNameLst>
                                      </p:cBhvr>
                                      <p:tavLst>
                                        <p:tav tm="0">
                                          <p:val>
                                            <p:clrVal>
                                              <a:schemeClr val="accent2"/>
                                            </p:clrVal>
                                          </p:val>
                                        </p:tav>
                                        <p:tav tm="50000">
                                          <p:val>
                                            <p:clrVal>
                                              <a:schemeClr val="hlink"/>
                                            </p:clrVal>
                                          </p:val>
                                        </p:tav>
                                      </p:tavLst>
                                    </p:anim>
                                    <p:set>
                                      <p:cBhvr>
                                        <p:cTn id="31"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2"/>
      <p:bldP spid="6"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3" name="Rectangle 2"/>
          <p:cNvSpPr/>
          <p:nvPr/>
        </p:nvSpPr>
        <p:spPr>
          <a:xfrm>
            <a:off x="214282" y="1857364"/>
            <a:ext cx="8929718" cy="1754326"/>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 1. “Does the author appeal to my emotions or is the essay loaded with facts, figures, and nothing else?”</a:t>
            </a:r>
          </a:p>
        </p:txBody>
      </p:sp>
      <p:sp>
        <p:nvSpPr>
          <p:cNvPr id="5" name="Rectangle 4"/>
          <p:cNvSpPr/>
          <p:nvPr/>
        </p:nvSpPr>
        <p:spPr>
          <a:xfrm>
            <a:off x="285720" y="3674938"/>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2. “Is the emotional appeal effective or overwhelming?”</a:t>
            </a:r>
          </a:p>
        </p:txBody>
      </p:sp>
      <p:sp>
        <p:nvSpPr>
          <p:cNvPr id="6" name="TextBox 5"/>
          <p:cNvSpPr txBox="1"/>
          <p:nvPr/>
        </p:nvSpPr>
        <p:spPr>
          <a:xfrm>
            <a:off x="221606" y="285728"/>
            <a:ext cx="8110618"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pathos,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85720" y="5143512"/>
            <a:ext cx="8784551"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“Specifically, HOW does the author appeal to these emotions?”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42910" y="2000240"/>
            <a:ext cx="7929618" cy="4524315"/>
          </a:xfrm>
          <a:prstGeom prst="rect">
            <a:avLst/>
          </a:prstGeom>
          <a:noFill/>
        </p:spPr>
        <p:txBody>
          <a:bodyPr wrap="square" rtlCol="0">
            <a:spAutoFit/>
          </a:bodyPr>
          <a:lstStyle/>
          <a:p>
            <a:r>
              <a:rPr lang="en-CA" sz="3600" dirty="0" smtClean="0">
                <a:solidFill>
                  <a:schemeClr val="bg1"/>
                </a:solidFill>
              </a:rPr>
              <a:t>Refers to the author’s appeal to the logical reasoning ability of readers. “Logical appeals” create effective arguments by including facts and other supporting details to back up the author's claims. Arguments must also be well organized and skilfully written to provide logical appeal.</a:t>
            </a:r>
          </a:p>
        </p:txBody>
      </p:sp>
      <p:sp>
        <p:nvSpPr>
          <p:cNvPr id="4" name="Isosceles Triangle 3"/>
          <p:cNvSpPr/>
          <p:nvPr/>
        </p:nvSpPr>
        <p:spPr>
          <a:xfrm>
            <a:off x="2714612"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359412"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214282"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179355"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323195" y="428604"/>
            <a:ext cx="8606523" cy="830997"/>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The Rhetorical Triangle</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set>
                                      <p:cBhvr>
                                        <p:cTn id="8" dur="1" fill="hold">
                                          <p:stCondLst>
                                            <p:cond delay="999"/>
                                          </p:stCondLst>
                                        </p:cTn>
                                        <p:tgtEl>
                                          <p:spTgt spid="4"/>
                                        </p:tgtEl>
                                        <p:attrNameLst>
                                          <p:attrName>style.visibility</p:attrName>
                                        </p:attrNameLst>
                                      </p:cBhvr>
                                      <p:to>
                                        <p:strVal val="hidden"/>
                                      </p:to>
                                    </p:set>
                                  </p:childTnLst>
                                </p:cTn>
                              </p:par>
                              <p:par>
                                <p:cTn id="9" presetID="23" presetClass="exit" presetSubtype="32" fill="hold" grpId="1" nodeType="withEffect">
                                  <p:stCondLst>
                                    <p:cond delay="0"/>
                                  </p:stCondLst>
                                  <p:childTnLst>
                                    <p:anim calcmode="lin" valueType="num">
                                      <p:cBhvr>
                                        <p:cTn id="10" dur="500"/>
                                        <p:tgtEl>
                                          <p:spTgt spid="6"/>
                                        </p:tgtEl>
                                        <p:attrNameLst>
                                          <p:attrName>ppt_w</p:attrName>
                                        </p:attrNameLst>
                                      </p:cBhvr>
                                      <p:tavLst>
                                        <p:tav tm="0">
                                          <p:val>
                                            <p:strVal val="ppt_w"/>
                                          </p:val>
                                        </p:tav>
                                        <p:tav tm="100000">
                                          <p:val>
                                            <p:fltVal val="0"/>
                                          </p:val>
                                        </p:tav>
                                      </p:tavLst>
                                    </p:anim>
                                    <p:anim calcmode="lin" valueType="num">
                                      <p:cBhvr>
                                        <p:cTn id="11" dur="500"/>
                                        <p:tgtEl>
                                          <p:spTgt spid="6"/>
                                        </p:tgtEl>
                                        <p:attrNameLst>
                                          <p:attrName>ppt_h</p:attrName>
                                        </p:attrNameLst>
                                      </p:cBhvr>
                                      <p:tavLst>
                                        <p:tav tm="0">
                                          <p:val>
                                            <p:strVal val="ppt_h"/>
                                          </p:val>
                                        </p:tav>
                                        <p:tav tm="100000">
                                          <p:val>
                                            <p:fltVal val="0"/>
                                          </p:val>
                                        </p:tav>
                                      </p:tavLst>
                                    </p:anim>
                                    <p:set>
                                      <p:cBhvr>
                                        <p:cTn id="12" dur="1" fill="hold">
                                          <p:stCondLst>
                                            <p:cond delay="499"/>
                                          </p:stCondLst>
                                        </p:cTn>
                                        <p:tgtEl>
                                          <p:spTgt spid="6"/>
                                        </p:tgtEl>
                                        <p:attrNameLst>
                                          <p:attrName>style.visibility</p:attrName>
                                        </p:attrNameLst>
                                      </p:cBhvr>
                                      <p:to>
                                        <p:strVal val="hidden"/>
                                      </p:to>
                                    </p:set>
                                  </p:childTnLst>
                                </p:cTn>
                              </p:par>
                              <p:par>
                                <p:cTn id="13" presetID="23" presetClass="exit" presetSubtype="32" fill="hold" nodeType="withEffect">
                                  <p:stCondLst>
                                    <p:cond delay="0"/>
                                  </p:stCondLst>
                                  <p:childTnLst>
                                    <p:anim calcmode="lin" valueType="num">
                                      <p:cBhvr>
                                        <p:cTn id="14" dur="1000"/>
                                        <p:tgtEl>
                                          <p:spTgt spid="8"/>
                                        </p:tgtEl>
                                        <p:attrNameLst>
                                          <p:attrName>ppt_w</p:attrName>
                                        </p:attrNameLst>
                                      </p:cBhvr>
                                      <p:tavLst>
                                        <p:tav tm="0">
                                          <p:val>
                                            <p:strVal val="ppt_w"/>
                                          </p:val>
                                        </p:tav>
                                        <p:tav tm="100000">
                                          <p:val>
                                            <p:fltVal val="0"/>
                                          </p:val>
                                        </p:tav>
                                      </p:tavLst>
                                    </p:anim>
                                    <p:anim calcmode="lin" valueType="num">
                                      <p:cBhvr>
                                        <p:cTn id="15" dur="1000"/>
                                        <p:tgtEl>
                                          <p:spTgt spid="8"/>
                                        </p:tgtEl>
                                        <p:attrNameLst>
                                          <p:attrName>ppt_h</p:attrName>
                                        </p:attrNameLst>
                                      </p:cBhvr>
                                      <p:tavLst>
                                        <p:tav tm="0">
                                          <p:val>
                                            <p:strVal val="ppt_h"/>
                                          </p:val>
                                        </p:tav>
                                        <p:tav tm="100000">
                                          <p:val>
                                            <p:fltVal val="0"/>
                                          </p:val>
                                        </p:tav>
                                      </p:tavLst>
                                    </p:anim>
                                    <p:set>
                                      <p:cBhvr>
                                        <p:cTn id="16" dur="1" fill="hold">
                                          <p:stCondLst>
                                            <p:cond delay="999"/>
                                          </p:stCondLst>
                                        </p:cTn>
                                        <p:tgtEl>
                                          <p:spTgt spid="8"/>
                                        </p:tgtEl>
                                        <p:attrNameLst>
                                          <p:attrName>style.visibility</p:attrName>
                                        </p:attrNameLst>
                                      </p:cBhvr>
                                      <p:to>
                                        <p:strVal val="hidden"/>
                                      </p:to>
                                    </p:set>
                                  </p:childTnLst>
                                </p:cTn>
                              </p:par>
                              <p:par>
                                <p:cTn id="17" presetID="23" presetClass="exit" presetSubtype="32" fill="hold" grpId="0" nodeType="with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set>
                                      <p:cBhvr>
                                        <p:cTn id="20" dur="1" fill="hold">
                                          <p:stCondLst>
                                            <p:cond delay="499"/>
                                          </p:stCondLst>
                                        </p:cTn>
                                        <p:tgtEl>
                                          <p:spTgt spid="5"/>
                                        </p:tgtEl>
                                        <p:attrNameLst>
                                          <p:attrName>style.visibility</p:attrName>
                                        </p:attrNameLst>
                                      </p:cBhvr>
                                      <p:to>
                                        <p:strVal val="hidden"/>
                                      </p:to>
                                    </p:set>
                                  </p:childTnLst>
                                </p:cTn>
                              </p:par>
                              <p:par>
                                <p:cTn id="21" presetID="6" presetClass="emph" presetSubtype="0" fill="hold" grpId="1" nodeType="withEffect">
                                  <p:stCondLst>
                                    <p:cond delay="0"/>
                                  </p:stCondLst>
                                  <p:childTnLst>
                                    <p:animScale>
                                      <p:cBhvr>
                                        <p:cTn id="22" dur="2000" fill="hold"/>
                                        <p:tgtEl>
                                          <p:spTgt spid="7"/>
                                        </p:tgtEl>
                                      </p:cBhvr>
                                      <p:by x="150000" y="150000"/>
                                    </p:animScale>
                                  </p:childTnLst>
                                </p:cTn>
                              </p:par>
                              <p:par>
                                <p:cTn id="23" presetID="56" presetClass="path" presetSubtype="0" accel="50000" decel="50000" fill="hold" grpId="0" nodeType="withEffect">
                                  <p:stCondLst>
                                    <p:cond delay="0"/>
                                  </p:stCondLst>
                                  <p:childTnLst>
                                    <p:animMotion origin="layout" path="M -0.07135 -0.03125 L -0.31632 -0.52361 " pathEditMode="relative" rAng="0" ptsTypes="AA">
                                      <p:cBhvr>
                                        <p:cTn id="24" dur="2000" fill="hold"/>
                                        <p:tgtEl>
                                          <p:spTgt spid="7"/>
                                        </p:tgtEl>
                                        <p:attrNameLst>
                                          <p:attrName>ppt_x</p:attrName>
                                          <p:attrName>ppt_y</p:attrName>
                                        </p:attrNameLst>
                                      </p:cBhvr>
                                      <p:rCtr x="-12300" y="-24600"/>
                                    </p:animMotion>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0"/>
                                        </p:tgtEl>
                                        <p:attrNameLst>
                                          <p:attrName>style.visibility</p:attrName>
                                        </p:attrNameLst>
                                      </p:cBhvr>
                                      <p:to>
                                        <p:strVal val="visible"/>
                                      </p:to>
                                    </p:set>
                                    <p:anim calcmode="discrete" valueType="clr">
                                      <p:cBhvr override="childStyle">
                                        <p:cTn id="29"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0"/>
                                        </p:tgtEl>
                                        <p:attrNameLst>
                                          <p:attrName>fillcolor</p:attrName>
                                        </p:attrNameLst>
                                      </p:cBhvr>
                                      <p:tavLst>
                                        <p:tav tm="0">
                                          <p:val>
                                            <p:clrVal>
                                              <a:schemeClr val="accent2"/>
                                            </p:clrVal>
                                          </p:val>
                                        </p:tav>
                                        <p:tav tm="50000">
                                          <p:val>
                                            <p:clrVal>
                                              <a:schemeClr val="hlink"/>
                                            </p:clrVal>
                                          </p:val>
                                        </p:tav>
                                      </p:tavLst>
                                    </p:anim>
                                    <p:set>
                                      <p:cBhvr>
                                        <p:cTn id="31"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P spid="5" grpId="0"/>
      <p:bldP spid="6" grpId="1"/>
      <p:bldP spid="7" grpId="0"/>
      <p:bldP spid="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eneralism.files.wordpress.com/2008/05/question-marks.png?w=340&amp;h=263"/>
          <p:cNvPicPr>
            <a:picLocks noChangeAspect="1" noChangeArrowheads="1"/>
          </p:cNvPicPr>
          <p:nvPr/>
        </p:nvPicPr>
        <p:blipFill>
          <a:blip r:embed="rId3" cstate="print">
            <a:duotone>
              <a:schemeClr val="accent3">
                <a:shade val="45000"/>
                <a:satMod val="135000"/>
              </a:schemeClr>
              <a:prstClr val="white"/>
            </a:duotone>
            <a:lum bright="20000"/>
          </a:blip>
          <a:srcRect/>
          <a:stretch>
            <a:fillRect/>
          </a:stretch>
        </p:blipFill>
        <p:spPr bwMode="auto">
          <a:xfrm>
            <a:off x="-32" y="-24"/>
            <a:ext cx="9144000" cy="7073153"/>
          </a:xfrm>
          <a:prstGeom prst="rect">
            <a:avLst/>
          </a:prstGeom>
          <a:noFill/>
        </p:spPr>
      </p:pic>
      <p:sp>
        <p:nvSpPr>
          <p:cNvPr id="5" name="Rectangle 4"/>
          <p:cNvSpPr/>
          <p:nvPr/>
        </p:nvSpPr>
        <p:spPr>
          <a:xfrm>
            <a:off x="214282" y="1785926"/>
            <a:ext cx="8855989" cy="1754326"/>
          </a:xfrm>
          <a:prstGeom prst="rect">
            <a:avLst/>
          </a:prstGeom>
        </p:spPr>
        <p:txBody>
          <a:bodyPr wrap="square">
            <a:spAutoFit/>
          </a:bodyPr>
          <a:lstStyle/>
          <a:p>
            <a:r>
              <a:rPr lang="en-CA" sz="3600" dirty="0">
                <a:effectLst>
                  <a:outerShdw blurRad="38100" dist="38100" dir="2700000" algn="tl">
                    <a:srgbClr val="000000">
                      <a:alpha val="43137"/>
                    </a:srgbClr>
                  </a:outerShdw>
                </a:effectLst>
              </a:rPr>
              <a:t>1</a:t>
            </a:r>
            <a:r>
              <a:rPr lang="en-CA" sz="3600" dirty="0" smtClean="0">
                <a:effectLst>
                  <a:outerShdw blurRad="38100" dist="38100" dir="2700000" algn="tl">
                    <a:srgbClr val="000000">
                      <a:alpha val="43137"/>
                    </a:srgbClr>
                  </a:outerShdw>
                </a:effectLst>
              </a:rPr>
              <a:t>. “What points are offered to support the thesis, and are they presented logically or has the author jumped to conclusions?”</a:t>
            </a:r>
          </a:p>
        </p:txBody>
      </p:sp>
      <p:sp>
        <p:nvSpPr>
          <p:cNvPr id="6" name="TextBox 5"/>
          <p:cNvSpPr txBox="1"/>
          <p:nvPr/>
        </p:nvSpPr>
        <p:spPr>
          <a:xfrm>
            <a:off x="221606" y="142852"/>
            <a:ext cx="7794826" cy="1569660"/>
          </a:xfrm>
          <a:prstGeom prst="rect">
            <a:avLst/>
          </a:prstGeom>
          <a:noFill/>
        </p:spPr>
        <p:txBody>
          <a:bodyPr wrap="none" rtlCol="0">
            <a:spAutoFit/>
          </a:bodyPr>
          <a:lstStyle/>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When considering </a:t>
            </a:r>
          </a:p>
          <a:p>
            <a:r>
              <a:rPr lang="en-CA" sz="4800" b="1" dirty="0" smtClean="0">
                <a:solidFill>
                  <a:srgbClr val="538022"/>
                </a:solidFill>
                <a:effectLst>
                  <a:outerShdw blurRad="38100" dist="38100" dir="2700000" algn="tl">
                    <a:srgbClr val="000000">
                      <a:alpha val="43137"/>
                    </a:srgbClr>
                  </a:outerShdw>
                </a:effectLst>
                <a:latin typeface="BankGothic Md BT" pitchFamily="34" charset="0"/>
              </a:rPr>
              <a:t>logos, ask yourself...</a:t>
            </a:r>
            <a:endParaRPr lang="en-CA" sz="4800" b="1" dirty="0">
              <a:solidFill>
                <a:srgbClr val="538022"/>
              </a:solidFill>
              <a:effectLst>
                <a:outerShdw blurRad="38100" dist="38100" dir="2700000" algn="tl">
                  <a:srgbClr val="000000">
                    <a:alpha val="43137"/>
                  </a:srgbClr>
                </a:outerShdw>
              </a:effectLst>
              <a:latin typeface="BankGothic Md BT" pitchFamily="34" charset="0"/>
            </a:endParaRPr>
          </a:p>
        </p:txBody>
      </p:sp>
      <p:sp>
        <p:nvSpPr>
          <p:cNvPr id="7" name="Rectangle 6"/>
          <p:cNvSpPr/>
          <p:nvPr/>
        </p:nvSpPr>
        <p:spPr>
          <a:xfrm>
            <a:off x="214282" y="3540252"/>
            <a:ext cx="8855989" cy="1200329"/>
          </a:xfrm>
          <a:prstGeom prst="rect">
            <a:avLst/>
          </a:prstGeom>
        </p:spPr>
        <p:txBody>
          <a:bodyPr wrap="square">
            <a:spAutoFit/>
          </a:bodyPr>
          <a:lstStyle/>
          <a:p>
            <a:r>
              <a:rPr lang="en-CA" sz="3600" dirty="0">
                <a:effectLst>
                  <a:outerShdw blurRad="38100" dist="38100" dir="2700000" algn="tl">
                    <a:srgbClr val="000000">
                      <a:alpha val="43137"/>
                    </a:srgbClr>
                  </a:outerShdw>
                </a:effectLst>
              </a:rPr>
              <a:t>2</a:t>
            </a:r>
            <a:r>
              <a:rPr lang="en-CA" sz="3600" dirty="0" smtClean="0">
                <a:effectLst>
                  <a:outerShdw blurRad="38100" dist="38100" dir="2700000" algn="tl">
                    <a:srgbClr val="000000">
                      <a:alpha val="43137"/>
                    </a:srgbClr>
                  </a:outerShdw>
                </a:effectLst>
              </a:rPr>
              <a:t>. “Does the author rely </a:t>
            </a:r>
            <a:r>
              <a:rPr lang="en-CA" sz="3600" u="sng" dirty="0" smtClean="0">
                <a:effectLst>
                  <a:outerShdw blurRad="38100" dist="38100" dir="2700000" algn="tl">
                    <a:srgbClr val="000000">
                      <a:alpha val="43137"/>
                    </a:srgbClr>
                  </a:outerShdw>
                </a:effectLst>
              </a:rPr>
              <a:t>exclusively</a:t>
            </a:r>
            <a:r>
              <a:rPr lang="en-CA" sz="3600" dirty="0" smtClean="0">
                <a:effectLst>
                  <a:outerShdw blurRad="38100" dist="38100" dir="2700000" algn="tl">
                    <a:srgbClr val="000000">
                      <a:alpha val="43137"/>
                    </a:srgbClr>
                  </a:outerShdw>
                </a:effectLst>
              </a:rPr>
              <a:t> on one kind of logical appeal? Is there a balance?</a:t>
            </a:r>
          </a:p>
        </p:txBody>
      </p:sp>
      <p:sp>
        <p:nvSpPr>
          <p:cNvPr id="8" name="Rectangle 7"/>
          <p:cNvSpPr/>
          <p:nvPr/>
        </p:nvSpPr>
        <p:spPr>
          <a:xfrm>
            <a:off x="214283" y="4740581"/>
            <a:ext cx="8929718" cy="1200329"/>
          </a:xfrm>
          <a:prstGeom prst="rect">
            <a:avLst/>
          </a:prstGeom>
        </p:spPr>
        <p:txBody>
          <a:bodyPr wrap="square">
            <a:spAutoFit/>
          </a:bodyPr>
          <a:lstStyle/>
          <a:p>
            <a:r>
              <a:rPr lang="en-CA" sz="3600" dirty="0" smtClean="0">
                <a:effectLst>
                  <a:outerShdw blurRad="38100" dist="38100" dir="2700000" algn="tl">
                    <a:srgbClr val="000000">
                      <a:alpha val="43137"/>
                    </a:srgbClr>
                  </a:outerShdw>
                </a:effectLst>
              </a:rPr>
              <a:t>3. “How do the structure, style and technique of the essay work together to create logos?”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928926" y="2786058"/>
            <a:ext cx="3500462" cy="2143140"/>
          </a:xfrm>
          <a:prstGeom prst="triangle">
            <a:avLst/>
          </a:prstGeom>
          <a:blipFill>
            <a:blip r:embed="rId3" cstate="print"/>
            <a:stretch>
              <a:fillRect/>
            </a:stretch>
          </a:blipFill>
          <a:ln w="76200">
            <a:solidFill>
              <a:srgbClr val="B0DD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B0DD7F"/>
              </a:solidFill>
              <a:effectLst>
                <a:outerShdw blurRad="38100" dist="38100" dir="2700000" algn="tl">
                  <a:srgbClr val="000000">
                    <a:alpha val="43137"/>
                  </a:srgbClr>
                </a:outerShdw>
              </a:effectLst>
            </a:endParaRPr>
          </a:p>
        </p:txBody>
      </p:sp>
      <p:sp>
        <p:nvSpPr>
          <p:cNvPr id="5" name="TextBox 4"/>
          <p:cNvSpPr txBox="1"/>
          <p:nvPr/>
        </p:nvSpPr>
        <p:spPr>
          <a:xfrm>
            <a:off x="3573726" y="2006734"/>
            <a:ext cx="2210862"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ETHOS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6" name="TextBox 5"/>
          <p:cNvSpPr txBox="1"/>
          <p:nvPr/>
        </p:nvSpPr>
        <p:spPr>
          <a:xfrm>
            <a:off x="428596" y="4721378"/>
            <a:ext cx="2537490"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PATHOS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7" name="TextBox 6"/>
          <p:cNvSpPr txBox="1"/>
          <p:nvPr/>
        </p:nvSpPr>
        <p:spPr>
          <a:xfrm>
            <a:off x="6393669" y="4721378"/>
            <a:ext cx="2281971" cy="707886"/>
          </a:xfrm>
          <a:prstGeom prst="rect">
            <a:avLst/>
          </a:prstGeom>
          <a:noFill/>
        </p:spPr>
        <p:txBody>
          <a:bodyPr wrap="none" rtlCol="0">
            <a:spAutoFit/>
          </a:bodyPr>
          <a:lstStyle/>
          <a:p>
            <a:r>
              <a:rPr lang="en-CA" sz="4000" dirty="0" smtClean="0">
                <a:solidFill>
                  <a:srgbClr val="B0DD7F"/>
                </a:solidFill>
                <a:effectLst>
                  <a:outerShdw blurRad="38100" dist="38100" dir="2700000" algn="tl">
                    <a:srgbClr val="000000">
                      <a:alpha val="43137"/>
                    </a:srgbClr>
                  </a:outerShdw>
                </a:effectLst>
                <a:latin typeface="BankGothic Md BT" pitchFamily="34" charset="0"/>
              </a:rPr>
              <a:t>LOGOS</a:t>
            </a:r>
            <a:endParaRPr lang="en-CA" sz="4000" dirty="0">
              <a:solidFill>
                <a:srgbClr val="B0DD7F"/>
              </a:solidFill>
              <a:effectLst>
                <a:outerShdw blurRad="38100" dist="38100" dir="2700000" algn="tl">
                  <a:srgbClr val="000000">
                    <a:alpha val="43137"/>
                  </a:srgbClr>
                </a:outerShdw>
              </a:effectLst>
              <a:latin typeface="BankGothic Md BT" pitchFamily="34" charset="0"/>
            </a:endParaRPr>
          </a:p>
        </p:txBody>
      </p:sp>
      <p:sp>
        <p:nvSpPr>
          <p:cNvPr id="8" name="TextBox 7"/>
          <p:cNvSpPr txBox="1"/>
          <p:nvPr/>
        </p:nvSpPr>
        <p:spPr>
          <a:xfrm>
            <a:off x="285720" y="357166"/>
            <a:ext cx="8654933" cy="1569660"/>
          </a:xfrm>
          <a:prstGeom prst="rect">
            <a:avLst/>
          </a:prstGeom>
          <a:noFill/>
        </p:spPr>
        <p:txBody>
          <a:bodyPr wrap="none" rtlCol="0">
            <a:spAutoFit/>
          </a:bodyPr>
          <a:lstStyle/>
          <a:p>
            <a:r>
              <a:rPr lang="en-CA" sz="4800" dirty="0" smtClean="0">
                <a:solidFill>
                  <a:schemeClr val="bg1"/>
                </a:solidFill>
                <a:effectLst>
                  <a:outerShdw blurRad="38100" dist="38100" dir="2700000" algn="tl">
                    <a:srgbClr val="000000">
                      <a:alpha val="43137"/>
                    </a:srgbClr>
                  </a:outerShdw>
                </a:effectLst>
                <a:latin typeface="BankGothic Md BT" pitchFamily="34" charset="0"/>
              </a:rPr>
              <a:t>Why a triangle? </a:t>
            </a:r>
          </a:p>
          <a:p>
            <a:r>
              <a:rPr lang="en-CA" sz="4800" dirty="0" smtClean="0">
                <a:solidFill>
                  <a:schemeClr val="bg1"/>
                </a:solidFill>
                <a:effectLst>
                  <a:outerShdw blurRad="38100" dist="38100" dir="2700000" algn="tl">
                    <a:srgbClr val="000000">
                      <a:alpha val="43137"/>
                    </a:srgbClr>
                  </a:outerShdw>
                </a:effectLst>
                <a:latin typeface="BankGothic Md BT" pitchFamily="34" charset="0"/>
              </a:rPr>
              <a:t>Why not a simple a list?</a:t>
            </a:r>
            <a:endParaRPr lang="en-CA" sz="4800" dirty="0">
              <a:solidFill>
                <a:schemeClr val="bg1"/>
              </a:solidFill>
              <a:effectLst>
                <a:outerShdw blurRad="38100" dist="38100" dir="2700000" algn="tl">
                  <a:srgbClr val="000000">
                    <a:alpha val="43137"/>
                  </a:srgbClr>
                </a:outerShdw>
              </a:effectLst>
              <a:latin typeface="BankGothic Md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1" nodeType="clickEffect">
                                  <p:stCondLst>
                                    <p:cond delay="0"/>
                                  </p:stCondLst>
                                  <p:childTnLst>
                                    <p:animScale>
                                      <p:cBhvr>
                                        <p:cTn id="6" dur="2000" fill="hold"/>
                                        <p:tgtEl>
                                          <p:spTgt spid="5"/>
                                        </p:tgtEl>
                                      </p:cBhvr>
                                      <p:by x="250000" y="2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2" nodeType="clickEffect">
                                  <p:stCondLst>
                                    <p:cond delay="0"/>
                                  </p:stCondLst>
                                  <p:childTnLst>
                                    <p:animScale>
                                      <p:cBhvr>
                                        <p:cTn id="10" dur="2000" fill="hold"/>
                                        <p:tgtEl>
                                          <p:spTgt spid="5"/>
                                        </p:tgtEl>
                                      </p:cBhvr>
                                      <p:by x="50000" y="50000"/>
                                    </p:animScale>
                                  </p:childTnLst>
                                </p:cTn>
                              </p:par>
                              <p:par>
                                <p:cTn id="11" presetID="6" presetClass="emph" presetSubtype="0" fill="hold" grpId="1" nodeType="withEffect">
                                  <p:stCondLst>
                                    <p:cond delay="0"/>
                                  </p:stCondLst>
                                  <p:childTnLst>
                                    <p:animScale>
                                      <p:cBhvr>
                                        <p:cTn id="12" dur="2000" fill="hold"/>
                                        <p:tgtEl>
                                          <p:spTgt spid="6"/>
                                        </p:tgtEl>
                                      </p:cBhvr>
                                      <p:by x="250000" y="250000"/>
                                    </p:animScale>
                                  </p:childTnLst>
                                </p:cTn>
                              </p:par>
                              <p:par>
                                <p:cTn id="13" presetID="56" presetClass="path" presetSubtype="0" accel="50000" decel="50000" fill="hold" grpId="3" nodeType="withEffect">
                                  <p:stCondLst>
                                    <p:cond delay="0"/>
                                  </p:stCondLst>
                                  <p:childTnLst>
                                    <p:animMotion origin="layout" path="M -2.77778E-7 3.7037E-6 L 0.21198 -0.06158 " pathEditMode="relative" rAng="0" ptsTypes="AA">
                                      <p:cBhvr>
                                        <p:cTn id="14" dur="2000" fill="hold"/>
                                        <p:tgtEl>
                                          <p:spTgt spid="6"/>
                                        </p:tgtEl>
                                        <p:attrNameLst>
                                          <p:attrName>ppt_x</p:attrName>
                                          <p:attrName>ppt_y</p:attrName>
                                        </p:attrNameLst>
                                      </p:cBhvr>
                                      <p:rCtr x="10600" y="-3100"/>
                                    </p:animMotion>
                                  </p:childTnLst>
                                </p:cTn>
                              </p:par>
                            </p:childTnLst>
                          </p:cTn>
                        </p:par>
                      </p:childTnLst>
                    </p:cTn>
                  </p:par>
                  <p:par>
                    <p:cTn id="15" fill="hold">
                      <p:stCondLst>
                        <p:cond delay="indefinite"/>
                      </p:stCondLst>
                      <p:childTnLst>
                        <p:par>
                          <p:cTn id="16" fill="hold">
                            <p:stCondLst>
                              <p:cond delay="0"/>
                            </p:stCondLst>
                            <p:childTnLst>
                              <p:par>
                                <p:cTn id="17" presetID="56" presetClass="path" presetSubtype="0" accel="50000" decel="50000" fill="hold" grpId="4" nodeType="clickEffect">
                                  <p:stCondLst>
                                    <p:cond delay="0"/>
                                  </p:stCondLst>
                                  <p:childTnLst>
                                    <p:animMotion origin="layout" path="M 0.21198 -0.06158 L -0.00052 0.00139 " pathEditMode="relative" rAng="0" ptsTypes="AA">
                                      <p:cBhvr>
                                        <p:cTn id="18" dur="2000" fill="hold"/>
                                        <p:tgtEl>
                                          <p:spTgt spid="6"/>
                                        </p:tgtEl>
                                        <p:attrNameLst>
                                          <p:attrName>ppt_x</p:attrName>
                                          <p:attrName>ppt_y</p:attrName>
                                        </p:attrNameLst>
                                      </p:cBhvr>
                                      <p:rCtr x="-10600" y="3100"/>
                                    </p:animMotion>
                                  </p:childTnLst>
                                </p:cTn>
                              </p:par>
                              <p:par>
                                <p:cTn id="19" presetID="6" presetClass="emph" presetSubtype="0" fill="hold" grpId="2" nodeType="withEffect">
                                  <p:stCondLst>
                                    <p:cond delay="0"/>
                                  </p:stCondLst>
                                  <p:childTnLst>
                                    <p:animScale>
                                      <p:cBhvr>
                                        <p:cTn id="20" dur="2000" fill="hold"/>
                                        <p:tgtEl>
                                          <p:spTgt spid="6"/>
                                        </p:tgtEl>
                                      </p:cBhvr>
                                      <p:by x="50000" y="50000"/>
                                    </p:animScale>
                                  </p:childTnLst>
                                </p:cTn>
                              </p:par>
                              <p:par>
                                <p:cTn id="21" presetID="6" presetClass="emph" presetSubtype="0" fill="hold" grpId="1" nodeType="withEffect">
                                  <p:stCondLst>
                                    <p:cond delay="0"/>
                                  </p:stCondLst>
                                  <p:childTnLst>
                                    <p:animScale>
                                      <p:cBhvr>
                                        <p:cTn id="22" dur="2000" fill="hold"/>
                                        <p:tgtEl>
                                          <p:spTgt spid="7"/>
                                        </p:tgtEl>
                                      </p:cBhvr>
                                      <p:by x="250000" y="250000"/>
                                    </p:animScale>
                                  </p:childTnLst>
                                </p:cTn>
                              </p:par>
                              <p:par>
                                <p:cTn id="23" presetID="49" presetClass="path" presetSubtype="0" accel="50000" decel="50000" fill="hold" grpId="3" nodeType="withEffect">
                                  <p:stCondLst>
                                    <p:cond delay="0"/>
                                  </p:stCondLst>
                                  <p:childTnLst>
                                    <p:animMotion origin="layout" path="M 1.94444E-6 4.81481E-6 L -0.19688 -0.07338 " pathEditMode="relative" rAng="0" ptsTypes="AA">
                                      <p:cBhvr>
                                        <p:cTn id="24" dur="2000" fill="hold"/>
                                        <p:tgtEl>
                                          <p:spTgt spid="7"/>
                                        </p:tgtEl>
                                        <p:attrNameLst>
                                          <p:attrName>ppt_x</p:attrName>
                                          <p:attrName>ppt_y</p:attrName>
                                        </p:attrNameLst>
                                      </p:cBhvr>
                                      <p:rCtr x="-9800" y="-3700"/>
                                    </p:animMotion>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grpId="4" nodeType="clickEffect">
                                  <p:stCondLst>
                                    <p:cond delay="0"/>
                                  </p:stCondLst>
                                  <p:childTnLst>
                                    <p:animMotion origin="layout" path="M -0.19688 -0.07338 L -0.01684 -0.00903 " pathEditMode="relative" rAng="0" ptsTypes="AA">
                                      <p:cBhvr>
                                        <p:cTn id="28" dur="2000" fill="hold"/>
                                        <p:tgtEl>
                                          <p:spTgt spid="7"/>
                                        </p:tgtEl>
                                        <p:attrNameLst>
                                          <p:attrName>ppt_x</p:attrName>
                                          <p:attrName>ppt_y</p:attrName>
                                        </p:attrNameLst>
                                      </p:cBhvr>
                                      <p:rCtr x="9000" y="3200"/>
                                    </p:animMotion>
                                  </p:childTnLst>
                                </p:cTn>
                              </p:par>
                              <p:par>
                                <p:cTn id="29" presetID="6" presetClass="emph" presetSubtype="0" fill="hold" grpId="2" nodeType="withEffect">
                                  <p:stCondLst>
                                    <p:cond delay="0"/>
                                  </p:stCondLst>
                                  <p:childTnLst>
                                    <p:animScale>
                                      <p:cBhvr>
                                        <p:cTn id="30" dur="2000" fill="hold"/>
                                        <p:tgtEl>
                                          <p:spTgt spid="7"/>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5" grpId="2"/>
      <p:bldP spid="6" grpId="1"/>
      <p:bldP spid="6" grpId="2"/>
      <p:bldP spid="6" grpId="3"/>
      <p:bldP spid="6" grpId="4"/>
      <p:bldP spid="7" grpId="1"/>
      <p:bldP spid="7" grpId="2"/>
      <p:bldP spid="7" grpId="3"/>
      <p:bldP spid="7" grpId="4"/>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0260387c3a87c45fc7cd25e660ac68fb873c4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928</TotalTime>
  <Words>1023</Words>
  <Application>Microsoft Office PowerPoint</Application>
  <PresentationFormat>On-screen Show (4:3)</PresentationFormat>
  <Paragraphs>101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The Persuasive Essay</vt:lpstr>
      <vt:lpstr>The Persuasive Essay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Persuasive Essay</dc:title>
  <dc:creator>Ashley Robinson</dc:creator>
  <cp:lastModifiedBy>Ashley Robinson</cp:lastModifiedBy>
  <cp:revision>90</cp:revision>
  <dcterms:created xsi:type="dcterms:W3CDTF">2009-08-26T15:46:25Z</dcterms:created>
  <dcterms:modified xsi:type="dcterms:W3CDTF">2015-09-08T03:01:47Z</dcterms:modified>
</cp:coreProperties>
</file>